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9"/>
  </p:notesMasterIdLst>
  <p:sldIdLst>
    <p:sldId id="291" r:id="rId2"/>
    <p:sldId id="262" r:id="rId3"/>
    <p:sldId id="292" r:id="rId4"/>
    <p:sldId id="257" r:id="rId5"/>
    <p:sldId id="294" r:id="rId6"/>
    <p:sldId id="293" r:id="rId7"/>
    <p:sldId id="259" r:id="rId8"/>
    <p:sldId id="266" r:id="rId9"/>
    <p:sldId id="283" r:id="rId10"/>
    <p:sldId id="308" r:id="rId11"/>
    <p:sldId id="295" r:id="rId12"/>
    <p:sldId id="258" r:id="rId13"/>
    <p:sldId id="296" r:id="rId14"/>
    <p:sldId id="260" r:id="rId15"/>
    <p:sldId id="261" r:id="rId16"/>
    <p:sldId id="309" r:id="rId17"/>
    <p:sldId id="298" r:id="rId18"/>
    <p:sldId id="299" r:id="rId19"/>
    <p:sldId id="310" r:id="rId20"/>
    <p:sldId id="312" r:id="rId21"/>
    <p:sldId id="300" r:id="rId22"/>
    <p:sldId id="311" r:id="rId23"/>
    <p:sldId id="306" r:id="rId24"/>
    <p:sldId id="305" r:id="rId25"/>
    <p:sldId id="304" r:id="rId26"/>
    <p:sldId id="301" r:id="rId27"/>
    <p:sldId id="302" r:id="rId28"/>
  </p:sldIdLst>
  <p:sldSz cx="9144000" cy="5143500" type="screen16x9"/>
  <p:notesSz cx="6858000" cy="9144000"/>
  <p:embeddedFontLst>
    <p:embeddedFont>
      <p:font typeface="Arimo" panose="020B0604020202020204" charset="0"/>
      <p:regular r:id="rId30"/>
      <p:bold r:id="rId31"/>
      <p:italic r:id="rId32"/>
      <p:boldItalic r:id="rId33"/>
    </p:embeddedFont>
    <p:embeddedFont>
      <p:font typeface="Cambria" panose="02040503050406030204" pitchFamily="18" charset="0"/>
      <p:regular r:id="rId34"/>
      <p:bold r:id="rId35"/>
      <p:italic r:id="rId36"/>
      <p:boldItalic r:id="rId37"/>
    </p:embeddedFont>
    <p:embeddedFont>
      <p:font typeface="Cambria Math" panose="02040503050406030204" pitchFamily="18" charset="0"/>
      <p:regular r:id="rId38"/>
    </p:embeddedFont>
    <p:embeddedFont>
      <p:font typeface="Inter" panose="020B0604020202020204" charset="0"/>
      <p:regular r:id="rId39"/>
      <p:bold r:id="rId40"/>
    </p:embeddedFont>
    <p:embeddedFont>
      <p:font typeface="Inter Bold" panose="020B0604020202020204" charset="0"/>
      <p:regular r:id="rId41"/>
    </p:embeddedFont>
    <p:embeddedFont>
      <p:font typeface="Karla" pitchFamily="2" charset="0"/>
      <p:regular r:id="rId42"/>
      <p:bold r:id="rId43"/>
      <p:italic r:id="rId44"/>
      <p:boldItalic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4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CE29CD-95D5-4BF7-8119-8B78077D3BA4}">
  <a:tblStyle styleId="{D2CE29CD-95D5-4BF7-8119-8B78077D3B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660"/>
  </p:normalViewPr>
  <p:slideViewPr>
    <p:cSldViewPr snapToGrid="0">
      <p:cViewPr varScale="1">
        <p:scale>
          <a:sx n="137" d="100"/>
          <a:sy n="137" d="100"/>
        </p:scale>
        <p:origin x="2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e92173d9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e92173d9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deb9b7cd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deb9b7c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deb9b7cd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deb9b7cd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e92173d9e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2e92173d9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2e92173d9e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2e92173d9e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6B3EE4-EE71-45E3-B727-903D433AEFF6}" type="slidenum">
              <a:rPr lang="en-US" smtClean="0"/>
              <a:t>11</a:t>
            </a:fld>
            <a:endParaRPr lang="en-US"/>
          </a:p>
        </p:txBody>
      </p:sp>
    </p:spTree>
    <p:extLst>
      <p:ext uri="{BB962C8B-B14F-4D97-AF65-F5344CB8AC3E}">
        <p14:creationId xmlns:p14="http://schemas.microsoft.com/office/powerpoint/2010/main" val="1509382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762E2B0-2118-449D-ADD1-CD9C843920D2}" type="slidenum">
              <a:rPr lang="vi-VN" smtClean="0"/>
              <a:t>26</a:t>
            </a:fld>
            <a:endParaRPr lang="vi-VN"/>
          </a:p>
        </p:txBody>
      </p:sp>
    </p:spTree>
    <p:extLst>
      <p:ext uri="{BB962C8B-B14F-4D97-AF65-F5344CB8AC3E}">
        <p14:creationId xmlns:p14="http://schemas.microsoft.com/office/powerpoint/2010/main" val="3104370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100000">
              <a:schemeClr val="accent4"/>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27025" y="821900"/>
            <a:ext cx="3305100" cy="258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200" b="1">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5127025" y="3708975"/>
            <a:ext cx="24531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5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9224" y="146529"/>
            <a:ext cx="417946" cy="196126"/>
            <a:chOff x="1970152" y="-62768"/>
            <a:chExt cx="1790687" cy="840300"/>
          </a:xfrm>
        </p:grpSpPr>
        <p:sp>
          <p:nvSpPr>
            <p:cNvPr id="12" name="Google Shape;12;p2"/>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479156" y="-116750"/>
            <a:ext cx="1167203" cy="547667"/>
            <a:chOff x="4027125" y="4359300"/>
            <a:chExt cx="521725" cy="244800"/>
          </a:xfrm>
        </p:grpSpPr>
        <p:sp>
          <p:nvSpPr>
            <p:cNvPr id="15" name="Google Shape;15;p2"/>
            <p:cNvSpPr/>
            <p:nvPr/>
          </p:nvSpPr>
          <p:spPr>
            <a:xfrm>
              <a:off x="4027125"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6906338" y="4795586"/>
            <a:ext cx="2312804" cy="497458"/>
            <a:chOff x="-145925" y="-62768"/>
            <a:chExt cx="3906764" cy="840300"/>
          </a:xfrm>
        </p:grpSpPr>
        <p:sp>
          <p:nvSpPr>
            <p:cNvPr id="18" name="Google Shape;18;p2"/>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90657" y="4454292"/>
            <a:ext cx="911839" cy="196126"/>
            <a:chOff x="-145925" y="-62768"/>
            <a:chExt cx="3906764" cy="840300"/>
          </a:xfrm>
        </p:grpSpPr>
        <p:sp>
          <p:nvSpPr>
            <p:cNvPr id="22" name="Google Shape;22;p2"/>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2" name="Google Shape;92;p13"/>
          <p:cNvSpPr txBox="1">
            <a:spLocks noGrp="1"/>
          </p:cNvSpPr>
          <p:nvPr>
            <p:ph type="title" idx="2"/>
          </p:nvPr>
        </p:nvSpPr>
        <p:spPr>
          <a:xfrm>
            <a:off x="1680475" y="169230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13"/>
          <p:cNvSpPr txBox="1">
            <a:spLocks noGrp="1"/>
          </p:cNvSpPr>
          <p:nvPr>
            <p:ph type="subTitle" idx="1"/>
          </p:nvPr>
        </p:nvSpPr>
        <p:spPr>
          <a:xfrm>
            <a:off x="1680475" y="2098083"/>
            <a:ext cx="2305500" cy="6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 name="Google Shape;94;p13"/>
          <p:cNvSpPr txBox="1">
            <a:spLocks noGrp="1"/>
          </p:cNvSpPr>
          <p:nvPr>
            <p:ph type="title" idx="3"/>
          </p:nvPr>
        </p:nvSpPr>
        <p:spPr>
          <a:xfrm>
            <a:off x="5473119" y="1692300"/>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13"/>
          <p:cNvSpPr txBox="1">
            <a:spLocks noGrp="1"/>
          </p:cNvSpPr>
          <p:nvPr>
            <p:ph type="subTitle" idx="4"/>
          </p:nvPr>
        </p:nvSpPr>
        <p:spPr>
          <a:xfrm>
            <a:off x="5473119" y="2098083"/>
            <a:ext cx="2305500" cy="6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6" name="Google Shape;96;p13"/>
          <p:cNvSpPr txBox="1">
            <a:spLocks noGrp="1"/>
          </p:cNvSpPr>
          <p:nvPr>
            <p:ph type="title" idx="5"/>
          </p:nvPr>
        </p:nvSpPr>
        <p:spPr>
          <a:xfrm>
            <a:off x="1696750" y="3142664"/>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 name="Google Shape;97;p13"/>
          <p:cNvSpPr txBox="1">
            <a:spLocks noGrp="1"/>
          </p:cNvSpPr>
          <p:nvPr>
            <p:ph type="subTitle" idx="6"/>
          </p:nvPr>
        </p:nvSpPr>
        <p:spPr>
          <a:xfrm>
            <a:off x="1696750" y="3548447"/>
            <a:ext cx="2305500" cy="6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8" name="Google Shape;98;p13"/>
          <p:cNvSpPr txBox="1">
            <a:spLocks noGrp="1"/>
          </p:cNvSpPr>
          <p:nvPr>
            <p:ph type="title" idx="7"/>
          </p:nvPr>
        </p:nvSpPr>
        <p:spPr>
          <a:xfrm>
            <a:off x="5489394" y="3142664"/>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13"/>
          <p:cNvSpPr txBox="1">
            <a:spLocks noGrp="1"/>
          </p:cNvSpPr>
          <p:nvPr>
            <p:ph type="subTitle" idx="8"/>
          </p:nvPr>
        </p:nvSpPr>
        <p:spPr>
          <a:xfrm>
            <a:off x="5489394" y="3548447"/>
            <a:ext cx="2305500" cy="64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00" name="Google Shape;100;p13"/>
          <p:cNvSpPr txBox="1">
            <a:spLocks noGrp="1"/>
          </p:cNvSpPr>
          <p:nvPr>
            <p:ph type="title" idx="9" hasCustomPrompt="1"/>
          </p:nvPr>
        </p:nvSpPr>
        <p:spPr>
          <a:xfrm>
            <a:off x="825388" y="1828758"/>
            <a:ext cx="748800" cy="30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1" name="Google Shape;101;p13"/>
          <p:cNvSpPr txBox="1">
            <a:spLocks noGrp="1"/>
          </p:cNvSpPr>
          <p:nvPr>
            <p:ph type="title" idx="13" hasCustomPrompt="1"/>
          </p:nvPr>
        </p:nvSpPr>
        <p:spPr>
          <a:xfrm>
            <a:off x="4641038" y="1828758"/>
            <a:ext cx="748800" cy="30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2" name="Google Shape;102;p13"/>
          <p:cNvSpPr txBox="1">
            <a:spLocks noGrp="1"/>
          </p:cNvSpPr>
          <p:nvPr>
            <p:ph type="title" idx="14" hasCustomPrompt="1"/>
          </p:nvPr>
        </p:nvSpPr>
        <p:spPr>
          <a:xfrm>
            <a:off x="841663" y="3277142"/>
            <a:ext cx="748800" cy="30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3" name="Google Shape;103;p13"/>
          <p:cNvSpPr txBox="1">
            <a:spLocks noGrp="1"/>
          </p:cNvSpPr>
          <p:nvPr>
            <p:ph type="title" idx="15" hasCustomPrompt="1"/>
          </p:nvPr>
        </p:nvSpPr>
        <p:spPr>
          <a:xfrm>
            <a:off x="4657312" y="3277142"/>
            <a:ext cx="748800" cy="30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104" name="Google Shape;104;p13"/>
          <p:cNvGrpSpPr/>
          <p:nvPr/>
        </p:nvGrpSpPr>
        <p:grpSpPr>
          <a:xfrm>
            <a:off x="-29175" y="4661950"/>
            <a:ext cx="7981500" cy="51000"/>
            <a:chOff x="-29175" y="3295200"/>
            <a:chExt cx="7981500" cy="51000"/>
          </a:xfrm>
        </p:grpSpPr>
        <p:cxnSp>
          <p:nvCxnSpPr>
            <p:cNvPr id="105" name="Google Shape;105;p13"/>
            <p:cNvCxnSpPr/>
            <p:nvPr/>
          </p:nvCxnSpPr>
          <p:spPr>
            <a:xfrm>
              <a:off x="-29175" y="3295200"/>
              <a:ext cx="7981500" cy="0"/>
            </a:xfrm>
            <a:prstGeom prst="straightConnector1">
              <a:avLst/>
            </a:prstGeom>
            <a:noFill/>
            <a:ln w="9525" cap="flat" cmpd="sng">
              <a:solidFill>
                <a:schemeClr val="dk2"/>
              </a:solidFill>
              <a:prstDash val="solid"/>
              <a:round/>
              <a:headEnd type="none" w="med" len="med"/>
              <a:tailEnd type="none" w="med" len="med"/>
            </a:ln>
          </p:spPr>
        </p:cxnSp>
        <p:sp>
          <p:nvSpPr>
            <p:cNvPr id="106" name="Google Shape;106;p13"/>
            <p:cNvSpPr/>
            <p:nvPr/>
          </p:nvSpPr>
          <p:spPr>
            <a:xfrm>
              <a:off x="845775"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07"/>
        <p:cNvGrpSpPr/>
        <p:nvPr/>
      </p:nvGrpSpPr>
      <p:grpSpPr>
        <a:xfrm>
          <a:off x="0" y="0"/>
          <a:ext cx="0" cy="0"/>
          <a:chOff x="0" y="0"/>
          <a:chExt cx="0" cy="0"/>
        </a:xfrm>
      </p:grpSpPr>
      <p:sp>
        <p:nvSpPr>
          <p:cNvPr id="108" name="Google Shape;108;p14"/>
          <p:cNvSpPr/>
          <p:nvPr/>
        </p:nvSpPr>
        <p:spPr>
          <a:xfrm>
            <a:off x="0" y="2441225"/>
            <a:ext cx="9144000" cy="2702100"/>
          </a:xfrm>
          <a:prstGeom prst="rect">
            <a:avLst/>
          </a:prstGeom>
          <a:solidFill>
            <a:schemeClr val="accent5"/>
          </a:solidFill>
          <a:ln>
            <a:noFill/>
          </a:ln>
          <a:effectLst>
            <a:outerShdw blurRad="628650" dist="1905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txBox="1">
            <a:spLocks noGrp="1"/>
          </p:cNvSpPr>
          <p:nvPr>
            <p:ph type="title"/>
          </p:nvPr>
        </p:nvSpPr>
        <p:spPr>
          <a:xfrm>
            <a:off x="803675" y="1077400"/>
            <a:ext cx="2720100" cy="1293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4"/>
          <p:cNvSpPr txBox="1">
            <a:spLocks noGrp="1"/>
          </p:cNvSpPr>
          <p:nvPr>
            <p:ph type="subTitle" idx="1"/>
          </p:nvPr>
        </p:nvSpPr>
        <p:spPr>
          <a:xfrm>
            <a:off x="803675" y="2546750"/>
            <a:ext cx="27201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11" name="Google Shape;111;p14"/>
          <p:cNvGrpSpPr/>
          <p:nvPr/>
        </p:nvGrpSpPr>
        <p:grpSpPr>
          <a:xfrm>
            <a:off x="7506085" y="4478432"/>
            <a:ext cx="1168513" cy="251334"/>
            <a:chOff x="-145925" y="-62768"/>
            <a:chExt cx="3906764" cy="840300"/>
          </a:xfrm>
        </p:grpSpPr>
        <p:sp>
          <p:nvSpPr>
            <p:cNvPr id="112" name="Google Shape;112;p14"/>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4"/>
          <p:cNvGrpSpPr/>
          <p:nvPr/>
        </p:nvGrpSpPr>
        <p:grpSpPr>
          <a:xfrm>
            <a:off x="224346" y="-193248"/>
            <a:ext cx="1874838" cy="909212"/>
            <a:chOff x="4044061" y="4359300"/>
            <a:chExt cx="504789" cy="244800"/>
          </a:xfrm>
        </p:grpSpPr>
        <p:sp>
          <p:nvSpPr>
            <p:cNvPr id="116" name="Google Shape;116;p14"/>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20" name="Google Shape;120;p15"/>
          <p:cNvGrpSpPr/>
          <p:nvPr/>
        </p:nvGrpSpPr>
        <p:grpSpPr>
          <a:xfrm>
            <a:off x="0" y="238125"/>
            <a:ext cx="1968000" cy="51000"/>
            <a:chOff x="0" y="238125"/>
            <a:chExt cx="1968000" cy="51000"/>
          </a:xfrm>
        </p:grpSpPr>
        <p:cxnSp>
          <p:nvCxnSpPr>
            <p:cNvPr id="121" name="Google Shape;121;p15"/>
            <p:cNvCxnSpPr/>
            <p:nvPr/>
          </p:nvCxnSpPr>
          <p:spPr>
            <a:xfrm>
              <a:off x="0" y="238125"/>
              <a:ext cx="1658100" cy="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5"/>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3" name="Google Shape;123;p15"/>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24" name="Google Shape;124;p15"/>
          <p:cNvGrpSpPr/>
          <p:nvPr/>
        </p:nvGrpSpPr>
        <p:grpSpPr>
          <a:xfrm>
            <a:off x="6906338" y="4795586"/>
            <a:ext cx="2312804" cy="497458"/>
            <a:chOff x="-145925" y="-62768"/>
            <a:chExt cx="3906764" cy="840300"/>
          </a:xfrm>
        </p:grpSpPr>
        <p:sp>
          <p:nvSpPr>
            <p:cNvPr id="125" name="Google Shape;125;p15"/>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5"/>
          <p:cNvSpPr/>
          <p:nvPr/>
        </p:nvSpPr>
        <p:spPr>
          <a:xfrm>
            <a:off x="-80759" y="4438650"/>
            <a:ext cx="603900" cy="547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8129581" y="203700"/>
            <a:ext cx="1167203" cy="547667"/>
            <a:chOff x="4027125" y="4359300"/>
            <a:chExt cx="521725" cy="244800"/>
          </a:xfrm>
        </p:grpSpPr>
        <p:sp>
          <p:nvSpPr>
            <p:cNvPr id="130" name="Google Shape;130;p15"/>
            <p:cNvSpPr/>
            <p:nvPr/>
          </p:nvSpPr>
          <p:spPr>
            <a:xfrm>
              <a:off x="4027125"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4" name="Google Shape;134;p16"/>
          <p:cNvSpPr/>
          <p:nvPr/>
        </p:nvSpPr>
        <p:spPr>
          <a:xfrm>
            <a:off x="9055270" y="4438650"/>
            <a:ext cx="603900" cy="547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39697" y="203700"/>
            <a:ext cx="604044" cy="547667"/>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73465" y="4795586"/>
            <a:ext cx="548700" cy="4974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6"/>
          <p:cNvGrpSpPr/>
          <p:nvPr/>
        </p:nvGrpSpPr>
        <p:grpSpPr>
          <a:xfrm>
            <a:off x="7908171" y="179767"/>
            <a:ext cx="1061077" cy="228225"/>
            <a:chOff x="-145925" y="-62768"/>
            <a:chExt cx="3906764" cy="840300"/>
          </a:xfrm>
        </p:grpSpPr>
        <p:sp>
          <p:nvSpPr>
            <p:cNvPr id="138" name="Google Shape;138;p16"/>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3323250" y="4873975"/>
            <a:ext cx="2497500" cy="51000"/>
            <a:chOff x="0" y="238125"/>
            <a:chExt cx="2497500" cy="51000"/>
          </a:xfrm>
        </p:grpSpPr>
        <p:cxnSp>
          <p:nvCxnSpPr>
            <p:cNvPr id="142" name="Google Shape;142;p16"/>
            <p:cNvCxnSpPr/>
            <p:nvPr/>
          </p:nvCxnSpPr>
          <p:spPr>
            <a:xfrm>
              <a:off x="0" y="238125"/>
              <a:ext cx="2497500" cy="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16"/>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44" name="Google Shape;144;p16"/>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1901688" y="3321750"/>
            <a:ext cx="53406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7" name="Google Shape;147;p17"/>
          <p:cNvSpPr txBox="1">
            <a:spLocks noGrp="1"/>
          </p:cNvSpPr>
          <p:nvPr>
            <p:ph type="subTitle" idx="1"/>
          </p:nvPr>
        </p:nvSpPr>
        <p:spPr>
          <a:xfrm>
            <a:off x="1901688" y="1289850"/>
            <a:ext cx="5340600" cy="203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48" name="Google Shape;148;p17"/>
          <p:cNvGrpSpPr/>
          <p:nvPr/>
        </p:nvGrpSpPr>
        <p:grpSpPr>
          <a:xfrm flipH="1">
            <a:off x="-150" y="4693588"/>
            <a:ext cx="9151200" cy="51000"/>
            <a:chOff x="-1198700" y="3295200"/>
            <a:chExt cx="9151200" cy="51000"/>
          </a:xfrm>
        </p:grpSpPr>
        <p:cxnSp>
          <p:nvCxnSpPr>
            <p:cNvPr id="149" name="Google Shape;149;p17"/>
            <p:cNvCxnSpPr/>
            <p:nvPr/>
          </p:nvCxnSpPr>
          <p:spPr>
            <a:xfrm>
              <a:off x="-1198700" y="3295213"/>
              <a:ext cx="9151200" cy="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17"/>
            <p:cNvSpPr/>
            <p:nvPr/>
          </p:nvSpPr>
          <p:spPr>
            <a:xfrm>
              <a:off x="2997250"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51"/>
        <p:cNvGrpSpPr/>
        <p:nvPr/>
      </p:nvGrpSpPr>
      <p:grpSpPr>
        <a:xfrm>
          <a:off x="0" y="0"/>
          <a:ext cx="0" cy="0"/>
          <a:chOff x="0" y="0"/>
          <a:chExt cx="0" cy="0"/>
        </a:xfrm>
      </p:grpSpPr>
      <p:sp>
        <p:nvSpPr>
          <p:cNvPr id="152" name="Google Shape;152;p18"/>
          <p:cNvSpPr/>
          <p:nvPr/>
        </p:nvSpPr>
        <p:spPr>
          <a:xfrm>
            <a:off x="8275050" y="0"/>
            <a:ext cx="869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txBox="1">
            <a:spLocks noGrp="1"/>
          </p:cNvSpPr>
          <p:nvPr>
            <p:ph type="title"/>
          </p:nvPr>
        </p:nvSpPr>
        <p:spPr>
          <a:xfrm>
            <a:off x="1139413" y="1028563"/>
            <a:ext cx="2476200" cy="1754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4" name="Google Shape;154;p18"/>
          <p:cNvSpPr txBox="1">
            <a:spLocks noGrp="1"/>
          </p:cNvSpPr>
          <p:nvPr>
            <p:ph type="subTitle" idx="1"/>
          </p:nvPr>
        </p:nvSpPr>
        <p:spPr>
          <a:xfrm>
            <a:off x="1486338" y="3138177"/>
            <a:ext cx="29277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55" name="Google Shape;155;p18"/>
          <p:cNvGrpSpPr/>
          <p:nvPr/>
        </p:nvGrpSpPr>
        <p:grpSpPr>
          <a:xfrm rot="5400000">
            <a:off x="8253681" y="2473687"/>
            <a:ext cx="911839" cy="196126"/>
            <a:chOff x="-145925" y="-62768"/>
            <a:chExt cx="3906764" cy="840300"/>
          </a:xfrm>
        </p:grpSpPr>
        <p:sp>
          <p:nvSpPr>
            <p:cNvPr id="156" name="Google Shape;156;p18"/>
            <p:cNvSpPr/>
            <p:nvPr/>
          </p:nvSpPr>
          <p:spPr>
            <a:xfrm>
              <a:off x="-145925" y="-62768"/>
              <a:ext cx="21789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1970152"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2834139"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rot="5400000">
            <a:off x="-813679" y="395902"/>
            <a:ext cx="1874838" cy="909212"/>
            <a:chOff x="4044061" y="4359300"/>
            <a:chExt cx="504789" cy="244800"/>
          </a:xfrm>
        </p:grpSpPr>
        <p:sp>
          <p:nvSpPr>
            <p:cNvPr id="160" name="Google Shape;160;p18"/>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62"/>
        <p:cNvGrpSpPr/>
        <p:nvPr/>
      </p:nvGrpSpPr>
      <p:grpSpPr>
        <a:xfrm>
          <a:off x="0" y="0"/>
          <a:ext cx="0" cy="0"/>
          <a:chOff x="0" y="0"/>
          <a:chExt cx="0" cy="0"/>
        </a:xfrm>
      </p:grpSpPr>
      <p:sp>
        <p:nvSpPr>
          <p:cNvPr id="163" name="Google Shape;163;p19"/>
          <p:cNvSpPr/>
          <p:nvPr/>
        </p:nvSpPr>
        <p:spPr>
          <a:xfrm>
            <a:off x="0" y="2950950"/>
            <a:ext cx="9144000" cy="2192400"/>
          </a:xfrm>
          <a:prstGeom prst="rect">
            <a:avLst/>
          </a:prstGeom>
          <a:solidFill>
            <a:schemeClr val="accent5"/>
          </a:solidFill>
          <a:ln>
            <a:noFill/>
          </a:ln>
          <a:effectLst>
            <a:outerShdw blurRad="628650" dist="1905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5" name="Google Shape;165;p19"/>
          <p:cNvSpPr txBox="1">
            <a:spLocks noGrp="1"/>
          </p:cNvSpPr>
          <p:nvPr>
            <p:ph type="title" idx="2"/>
          </p:nvPr>
        </p:nvSpPr>
        <p:spPr>
          <a:xfrm>
            <a:off x="1442125" y="2133400"/>
            <a:ext cx="25062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6" name="Google Shape;166;p19"/>
          <p:cNvSpPr txBox="1">
            <a:spLocks noGrp="1"/>
          </p:cNvSpPr>
          <p:nvPr>
            <p:ph type="title" idx="3"/>
          </p:nvPr>
        </p:nvSpPr>
        <p:spPr>
          <a:xfrm>
            <a:off x="5195975" y="2133400"/>
            <a:ext cx="2505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7" name="Google Shape;167;p19"/>
          <p:cNvSpPr txBox="1">
            <a:spLocks noGrp="1"/>
          </p:cNvSpPr>
          <p:nvPr>
            <p:ph type="subTitle" idx="1"/>
          </p:nvPr>
        </p:nvSpPr>
        <p:spPr>
          <a:xfrm>
            <a:off x="5195975" y="2950961"/>
            <a:ext cx="2505600" cy="8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8" name="Google Shape;168;p19"/>
          <p:cNvSpPr txBox="1">
            <a:spLocks noGrp="1"/>
          </p:cNvSpPr>
          <p:nvPr>
            <p:ph type="subTitle" idx="4"/>
          </p:nvPr>
        </p:nvSpPr>
        <p:spPr>
          <a:xfrm>
            <a:off x="1442575" y="2950958"/>
            <a:ext cx="2505600" cy="8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69" name="Google Shape;169;p19"/>
          <p:cNvGrpSpPr/>
          <p:nvPr/>
        </p:nvGrpSpPr>
        <p:grpSpPr>
          <a:xfrm>
            <a:off x="197887" y="4706638"/>
            <a:ext cx="1097801" cy="236124"/>
            <a:chOff x="-145925" y="-62768"/>
            <a:chExt cx="3906764" cy="840300"/>
          </a:xfrm>
        </p:grpSpPr>
        <p:sp>
          <p:nvSpPr>
            <p:cNvPr id="170" name="Google Shape;170;p19"/>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9"/>
          <p:cNvGrpSpPr/>
          <p:nvPr/>
        </p:nvGrpSpPr>
        <p:grpSpPr>
          <a:xfrm>
            <a:off x="7846112" y="176988"/>
            <a:ext cx="1097801" cy="236124"/>
            <a:chOff x="-145925" y="-62768"/>
            <a:chExt cx="3906764" cy="840300"/>
          </a:xfrm>
        </p:grpSpPr>
        <p:sp>
          <p:nvSpPr>
            <p:cNvPr id="174" name="Google Shape;174;p19"/>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9"/>
          <p:cNvGrpSpPr/>
          <p:nvPr/>
        </p:nvGrpSpPr>
        <p:grpSpPr>
          <a:xfrm flipH="1">
            <a:off x="6646500" y="4840456"/>
            <a:ext cx="2497500" cy="51000"/>
            <a:chOff x="0" y="238125"/>
            <a:chExt cx="2497500" cy="51000"/>
          </a:xfrm>
        </p:grpSpPr>
        <p:cxnSp>
          <p:nvCxnSpPr>
            <p:cNvPr id="178" name="Google Shape;178;p19"/>
            <p:cNvCxnSpPr/>
            <p:nvPr/>
          </p:nvCxnSpPr>
          <p:spPr>
            <a:xfrm>
              <a:off x="0" y="238125"/>
              <a:ext cx="2497500" cy="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19"/>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0" name="Google Shape;180;p19"/>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81" name="Google Shape;181;p19"/>
          <p:cNvGrpSpPr/>
          <p:nvPr/>
        </p:nvGrpSpPr>
        <p:grpSpPr>
          <a:xfrm>
            <a:off x="0" y="252044"/>
            <a:ext cx="2497500" cy="51000"/>
            <a:chOff x="0" y="238125"/>
            <a:chExt cx="2497500" cy="51000"/>
          </a:xfrm>
        </p:grpSpPr>
        <p:cxnSp>
          <p:nvCxnSpPr>
            <p:cNvPr id="182" name="Google Shape;182;p19"/>
            <p:cNvCxnSpPr/>
            <p:nvPr/>
          </p:nvCxnSpPr>
          <p:spPr>
            <a:xfrm>
              <a:off x="0" y="238125"/>
              <a:ext cx="2497500" cy="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19"/>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4" name="Google Shape;184;p19"/>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5"/>
        <p:cNvGrpSpPr/>
        <p:nvPr/>
      </p:nvGrpSpPr>
      <p:grpSpPr>
        <a:xfrm>
          <a:off x="0" y="0"/>
          <a:ext cx="0" cy="0"/>
          <a:chOff x="0" y="0"/>
          <a:chExt cx="0" cy="0"/>
        </a:xfrm>
      </p:grpSpPr>
      <p:sp>
        <p:nvSpPr>
          <p:cNvPr id="186" name="Google Shape;186;p20"/>
          <p:cNvSpPr/>
          <p:nvPr/>
        </p:nvSpPr>
        <p:spPr>
          <a:xfrm>
            <a:off x="0" y="2659950"/>
            <a:ext cx="9144000" cy="2483400"/>
          </a:xfrm>
          <a:prstGeom prst="rect">
            <a:avLst/>
          </a:prstGeom>
          <a:solidFill>
            <a:schemeClr val="accent5"/>
          </a:solidFill>
          <a:ln>
            <a:noFill/>
          </a:ln>
          <a:effectLst>
            <a:outerShdw blurRad="628650" dist="1905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8" name="Google Shape;188;p20"/>
          <p:cNvSpPr txBox="1">
            <a:spLocks noGrp="1"/>
          </p:cNvSpPr>
          <p:nvPr>
            <p:ph type="title" idx="2"/>
          </p:nvPr>
        </p:nvSpPr>
        <p:spPr>
          <a:xfrm>
            <a:off x="969475" y="1734888"/>
            <a:ext cx="198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20"/>
          <p:cNvSpPr txBox="1">
            <a:spLocks noGrp="1"/>
          </p:cNvSpPr>
          <p:nvPr>
            <p:ph type="subTitle" idx="1"/>
          </p:nvPr>
        </p:nvSpPr>
        <p:spPr>
          <a:xfrm>
            <a:off x="969475" y="2169987"/>
            <a:ext cx="19866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5"/>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0" name="Google Shape;190;p20"/>
          <p:cNvSpPr txBox="1">
            <a:spLocks noGrp="1"/>
          </p:cNvSpPr>
          <p:nvPr>
            <p:ph type="title" idx="3"/>
          </p:nvPr>
        </p:nvSpPr>
        <p:spPr>
          <a:xfrm>
            <a:off x="3578695" y="1734888"/>
            <a:ext cx="198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20"/>
          <p:cNvSpPr txBox="1">
            <a:spLocks noGrp="1"/>
          </p:cNvSpPr>
          <p:nvPr>
            <p:ph type="subTitle" idx="4"/>
          </p:nvPr>
        </p:nvSpPr>
        <p:spPr>
          <a:xfrm>
            <a:off x="3578700" y="2169974"/>
            <a:ext cx="19866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5"/>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2" name="Google Shape;192;p20"/>
          <p:cNvSpPr txBox="1">
            <a:spLocks noGrp="1"/>
          </p:cNvSpPr>
          <p:nvPr>
            <p:ph type="title" idx="5"/>
          </p:nvPr>
        </p:nvSpPr>
        <p:spPr>
          <a:xfrm>
            <a:off x="6187925" y="1734888"/>
            <a:ext cx="1986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0"/>
          <p:cNvSpPr txBox="1">
            <a:spLocks noGrp="1"/>
          </p:cNvSpPr>
          <p:nvPr>
            <p:ph type="subTitle" idx="6"/>
          </p:nvPr>
        </p:nvSpPr>
        <p:spPr>
          <a:xfrm>
            <a:off x="6187924" y="2169974"/>
            <a:ext cx="1986600" cy="11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5"/>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94" name="Google Shape;194;p20"/>
          <p:cNvGrpSpPr/>
          <p:nvPr/>
        </p:nvGrpSpPr>
        <p:grpSpPr>
          <a:xfrm>
            <a:off x="8341250" y="132063"/>
            <a:ext cx="645323" cy="312952"/>
            <a:chOff x="4044061" y="4359300"/>
            <a:chExt cx="504789" cy="244800"/>
          </a:xfrm>
        </p:grpSpPr>
        <p:sp>
          <p:nvSpPr>
            <p:cNvPr id="195" name="Google Shape;195;p20"/>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9" name="Google Shape;199;p21"/>
          <p:cNvSpPr txBox="1">
            <a:spLocks noGrp="1"/>
          </p:cNvSpPr>
          <p:nvPr>
            <p:ph type="title" idx="2"/>
          </p:nvPr>
        </p:nvSpPr>
        <p:spPr>
          <a:xfrm>
            <a:off x="879886" y="3305825"/>
            <a:ext cx="215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1"/>
          <p:cNvSpPr txBox="1">
            <a:spLocks noGrp="1"/>
          </p:cNvSpPr>
          <p:nvPr>
            <p:ph type="subTitle" idx="1"/>
          </p:nvPr>
        </p:nvSpPr>
        <p:spPr>
          <a:xfrm>
            <a:off x="879886" y="3740924"/>
            <a:ext cx="21519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1" name="Google Shape;201;p21"/>
          <p:cNvSpPr txBox="1">
            <a:spLocks noGrp="1"/>
          </p:cNvSpPr>
          <p:nvPr>
            <p:ph type="title" idx="3"/>
          </p:nvPr>
        </p:nvSpPr>
        <p:spPr>
          <a:xfrm>
            <a:off x="3492088" y="3305825"/>
            <a:ext cx="215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1"/>
          <p:cNvSpPr txBox="1">
            <a:spLocks noGrp="1"/>
          </p:cNvSpPr>
          <p:nvPr>
            <p:ph type="subTitle" idx="4"/>
          </p:nvPr>
        </p:nvSpPr>
        <p:spPr>
          <a:xfrm>
            <a:off x="3492088" y="3740925"/>
            <a:ext cx="21519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3" name="Google Shape;203;p21"/>
          <p:cNvSpPr txBox="1">
            <a:spLocks noGrp="1"/>
          </p:cNvSpPr>
          <p:nvPr>
            <p:ph type="title" idx="5"/>
          </p:nvPr>
        </p:nvSpPr>
        <p:spPr>
          <a:xfrm>
            <a:off x="6104290" y="3305825"/>
            <a:ext cx="215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1"/>
          <p:cNvSpPr txBox="1">
            <a:spLocks noGrp="1"/>
          </p:cNvSpPr>
          <p:nvPr>
            <p:ph type="subTitle" idx="6"/>
          </p:nvPr>
        </p:nvSpPr>
        <p:spPr>
          <a:xfrm>
            <a:off x="6104290" y="3740925"/>
            <a:ext cx="21519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05" name="Google Shape;205;p21"/>
          <p:cNvSpPr/>
          <p:nvPr/>
        </p:nvSpPr>
        <p:spPr>
          <a:xfrm>
            <a:off x="0" y="4310950"/>
            <a:ext cx="9144000" cy="83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1"/>
          <p:cNvGrpSpPr/>
          <p:nvPr/>
        </p:nvGrpSpPr>
        <p:grpSpPr>
          <a:xfrm>
            <a:off x="7914562" y="141663"/>
            <a:ext cx="1097801" cy="236124"/>
            <a:chOff x="-145925" y="-62768"/>
            <a:chExt cx="3906764" cy="840300"/>
          </a:xfrm>
        </p:grpSpPr>
        <p:sp>
          <p:nvSpPr>
            <p:cNvPr id="207" name="Google Shape;207;p21"/>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1"/>
          <p:cNvGrpSpPr/>
          <p:nvPr/>
        </p:nvGrpSpPr>
        <p:grpSpPr>
          <a:xfrm flipH="1">
            <a:off x="0" y="273132"/>
            <a:ext cx="2660100" cy="51000"/>
            <a:chOff x="5292375" y="3295200"/>
            <a:chExt cx="2660100" cy="51000"/>
          </a:xfrm>
        </p:grpSpPr>
        <p:cxnSp>
          <p:nvCxnSpPr>
            <p:cNvPr id="211" name="Google Shape;211;p21"/>
            <p:cNvCxnSpPr/>
            <p:nvPr/>
          </p:nvCxnSpPr>
          <p:spPr>
            <a:xfrm>
              <a:off x="5292375" y="3295213"/>
              <a:ext cx="2660100" cy="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21"/>
            <p:cNvSpPr/>
            <p:nvPr/>
          </p:nvSpPr>
          <p:spPr>
            <a:xfrm>
              <a:off x="5428000"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13" name="Google Shape;213;p21"/>
          <p:cNvGrpSpPr/>
          <p:nvPr/>
        </p:nvGrpSpPr>
        <p:grpSpPr>
          <a:xfrm>
            <a:off x="2385493" y="4788003"/>
            <a:ext cx="820811" cy="176463"/>
            <a:chOff x="-145925" y="-62768"/>
            <a:chExt cx="3906764" cy="840300"/>
          </a:xfrm>
        </p:grpSpPr>
        <p:sp>
          <p:nvSpPr>
            <p:cNvPr id="214" name="Google Shape;214;p21"/>
            <p:cNvSpPr/>
            <p:nvPr/>
          </p:nvSpPr>
          <p:spPr>
            <a:xfrm>
              <a:off x="-145925" y="-62768"/>
              <a:ext cx="21789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1970152"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2834139"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3279875" y="1340388"/>
            <a:ext cx="34014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1794975" y="1492750"/>
            <a:ext cx="966000" cy="66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3279875" y="3027713"/>
            <a:ext cx="34014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9" name="Google Shape;219;p22"/>
          <p:cNvSpPr txBox="1">
            <a:spLocks noGrp="1"/>
          </p:cNvSpPr>
          <p:nvPr>
            <p:ph type="title" idx="2"/>
          </p:nvPr>
        </p:nvSpPr>
        <p:spPr>
          <a:xfrm>
            <a:off x="2259138" y="1585713"/>
            <a:ext cx="2114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22"/>
          <p:cNvSpPr txBox="1">
            <a:spLocks noGrp="1"/>
          </p:cNvSpPr>
          <p:nvPr>
            <p:ph type="subTitle" idx="1"/>
          </p:nvPr>
        </p:nvSpPr>
        <p:spPr>
          <a:xfrm>
            <a:off x="2259138" y="2012778"/>
            <a:ext cx="21147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1" name="Google Shape;221;p22"/>
          <p:cNvSpPr txBox="1">
            <a:spLocks noGrp="1"/>
          </p:cNvSpPr>
          <p:nvPr>
            <p:ph type="title" idx="3"/>
          </p:nvPr>
        </p:nvSpPr>
        <p:spPr>
          <a:xfrm>
            <a:off x="5641302" y="1585713"/>
            <a:ext cx="2114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2" name="Google Shape;222;p22"/>
          <p:cNvSpPr txBox="1">
            <a:spLocks noGrp="1"/>
          </p:cNvSpPr>
          <p:nvPr>
            <p:ph type="subTitle" idx="4"/>
          </p:nvPr>
        </p:nvSpPr>
        <p:spPr>
          <a:xfrm>
            <a:off x="5641302" y="2012778"/>
            <a:ext cx="21147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3" name="Google Shape;223;p22"/>
          <p:cNvSpPr txBox="1">
            <a:spLocks noGrp="1"/>
          </p:cNvSpPr>
          <p:nvPr>
            <p:ph type="title" idx="5"/>
          </p:nvPr>
        </p:nvSpPr>
        <p:spPr>
          <a:xfrm>
            <a:off x="2259138" y="3347923"/>
            <a:ext cx="2114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 name="Google Shape;224;p22"/>
          <p:cNvSpPr txBox="1">
            <a:spLocks noGrp="1"/>
          </p:cNvSpPr>
          <p:nvPr>
            <p:ph type="subTitle" idx="6"/>
          </p:nvPr>
        </p:nvSpPr>
        <p:spPr>
          <a:xfrm>
            <a:off x="2259138" y="3774989"/>
            <a:ext cx="21147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5" name="Google Shape;225;p22"/>
          <p:cNvSpPr txBox="1">
            <a:spLocks noGrp="1"/>
          </p:cNvSpPr>
          <p:nvPr>
            <p:ph type="title" idx="7"/>
          </p:nvPr>
        </p:nvSpPr>
        <p:spPr>
          <a:xfrm>
            <a:off x="5641302" y="3347923"/>
            <a:ext cx="2114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6" name="Google Shape;226;p22"/>
          <p:cNvSpPr txBox="1">
            <a:spLocks noGrp="1"/>
          </p:cNvSpPr>
          <p:nvPr>
            <p:ph type="subTitle" idx="8"/>
          </p:nvPr>
        </p:nvSpPr>
        <p:spPr>
          <a:xfrm>
            <a:off x="5641302" y="3774989"/>
            <a:ext cx="21147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27" name="Google Shape;227;p22"/>
          <p:cNvGrpSpPr/>
          <p:nvPr/>
        </p:nvGrpSpPr>
        <p:grpSpPr>
          <a:xfrm rot="5400000">
            <a:off x="-35138" y="4166509"/>
            <a:ext cx="1097801" cy="236124"/>
            <a:chOff x="-145925" y="-62768"/>
            <a:chExt cx="3906764" cy="840300"/>
          </a:xfrm>
        </p:grpSpPr>
        <p:sp>
          <p:nvSpPr>
            <p:cNvPr id="228" name="Google Shape;228;p22"/>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22"/>
          <p:cNvGrpSpPr/>
          <p:nvPr/>
        </p:nvGrpSpPr>
        <p:grpSpPr>
          <a:xfrm rot="5400000">
            <a:off x="8064637" y="1386634"/>
            <a:ext cx="1097801" cy="236124"/>
            <a:chOff x="-145925" y="-62768"/>
            <a:chExt cx="3906764" cy="840300"/>
          </a:xfrm>
        </p:grpSpPr>
        <p:sp>
          <p:nvSpPr>
            <p:cNvPr id="232" name="Google Shape;232;p22"/>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22"/>
          <p:cNvGrpSpPr/>
          <p:nvPr/>
        </p:nvGrpSpPr>
        <p:grpSpPr>
          <a:xfrm>
            <a:off x="0" y="238125"/>
            <a:ext cx="1968000" cy="51000"/>
            <a:chOff x="0" y="238125"/>
            <a:chExt cx="1968000" cy="51000"/>
          </a:xfrm>
        </p:grpSpPr>
        <p:cxnSp>
          <p:nvCxnSpPr>
            <p:cNvPr id="236" name="Google Shape;236;p22"/>
            <p:cNvCxnSpPr/>
            <p:nvPr/>
          </p:nvCxnSpPr>
          <p:spPr>
            <a:xfrm>
              <a:off x="0" y="238125"/>
              <a:ext cx="16581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22"/>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38" name="Google Shape;238;p22"/>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9"/>
        <p:cNvGrpSpPr/>
        <p:nvPr/>
      </p:nvGrpSpPr>
      <p:grpSpPr>
        <a:xfrm>
          <a:off x="0" y="0"/>
          <a:ext cx="0" cy="0"/>
          <a:chOff x="0" y="0"/>
          <a:chExt cx="0" cy="0"/>
        </a:xfrm>
      </p:grpSpPr>
      <p:sp>
        <p:nvSpPr>
          <p:cNvPr id="240" name="Google Shape;240;p23"/>
          <p:cNvSpPr/>
          <p:nvPr/>
        </p:nvSpPr>
        <p:spPr>
          <a:xfrm>
            <a:off x="0" y="3344325"/>
            <a:ext cx="9144000" cy="1799100"/>
          </a:xfrm>
          <a:prstGeom prst="rect">
            <a:avLst/>
          </a:prstGeom>
          <a:solidFill>
            <a:schemeClr val="accent5"/>
          </a:solidFill>
          <a:ln>
            <a:noFill/>
          </a:ln>
          <a:effectLst>
            <a:outerShdw blurRad="628650" dist="1905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2" name="Google Shape;242;p23"/>
          <p:cNvSpPr txBox="1">
            <a:spLocks noGrp="1"/>
          </p:cNvSpPr>
          <p:nvPr>
            <p:ph type="title" idx="2"/>
          </p:nvPr>
        </p:nvSpPr>
        <p:spPr>
          <a:xfrm>
            <a:off x="924125" y="1906750"/>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 name="Google Shape;243;p23"/>
          <p:cNvSpPr txBox="1">
            <a:spLocks noGrp="1"/>
          </p:cNvSpPr>
          <p:nvPr>
            <p:ph type="subTitle" idx="1"/>
          </p:nvPr>
        </p:nvSpPr>
        <p:spPr>
          <a:xfrm>
            <a:off x="924125" y="2338055"/>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4" name="Google Shape;244;p23"/>
          <p:cNvSpPr txBox="1">
            <a:spLocks noGrp="1"/>
          </p:cNvSpPr>
          <p:nvPr>
            <p:ph type="title" idx="3"/>
          </p:nvPr>
        </p:nvSpPr>
        <p:spPr>
          <a:xfrm>
            <a:off x="3528297" y="1906750"/>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3"/>
          <p:cNvSpPr txBox="1">
            <a:spLocks noGrp="1"/>
          </p:cNvSpPr>
          <p:nvPr>
            <p:ph type="subTitle" idx="4"/>
          </p:nvPr>
        </p:nvSpPr>
        <p:spPr>
          <a:xfrm>
            <a:off x="3528300" y="2338050"/>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6" name="Google Shape;246;p23"/>
          <p:cNvSpPr txBox="1">
            <a:spLocks noGrp="1"/>
          </p:cNvSpPr>
          <p:nvPr>
            <p:ph type="title" idx="5"/>
          </p:nvPr>
        </p:nvSpPr>
        <p:spPr>
          <a:xfrm>
            <a:off x="924125" y="3557196"/>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3"/>
          <p:cNvSpPr txBox="1">
            <a:spLocks noGrp="1"/>
          </p:cNvSpPr>
          <p:nvPr>
            <p:ph type="subTitle" idx="6"/>
          </p:nvPr>
        </p:nvSpPr>
        <p:spPr>
          <a:xfrm>
            <a:off x="924125" y="3988500"/>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8" name="Google Shape;248;p23"/>
          <p:cNvSpPr txBox="1">
            <a:spLocks noGrp="1"/>
          </p:cNvSpPr>
          <p:nvPr>
            <p:ph type="title" idx="7"/>
          </p:nvPr>
        </p:nvSpPr>
        <p:spPr>
          <a:xfrm>
            <a:off x="3528297" y="3557196"/>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3"/>
          <p:cNvSpPr txBox="1">
            <a:spLocks noGrp="1"/>
          </p:cNvSpPr>
          <p:nvPr>
            <p:ph type="subTitle" idx="8"/>
          </p:nvPr>
        </p:nvSpPr>
        <p:spPr>
          <a:xfrm>
            <a:off x="3528300" y="3988500"/>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50" name="Google Shape;250;p23"/>
          <p:cNvSpPr txBox="1">
            <a:spLocks noGrp="1"/>
          </p:cNvSpPr>
          <p:nvPr>
            <p:ph type="title" idx="9"/>
          </p:nvPr>
        </p:nvSpPr>
        <p:spPr>
          <a:xfrm>
            <a:off x="6132475" y="1906750"/>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3"/>
          <p:cNvSpPr txBox="1">
            <a:spLocks noGrp="1"/>
          </p:cNvSpPr>
          <p:nvPr>
            <p:ph type="subTitle" idx="13"/>
          </p:nvPr>
        </p:nvSpPr>
        <p:spPr>
          <a:xfrm>
            <a:off x="6132475" y="2338050"/>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52" name="Google Shape;252;p23"/>
          <p:cNvSpPr txBox="1">
            <a:spLocks noGrp="1"/>
          </p:cNvSpPr>
          <p:nvPr>
            <p:ph type="title" idx="14"/>
          </p:nvPr>
        </p:nvSpPr>
        <p:spPr>
          <a:xfrm>
            <a:off x="6132475" y="3557196"/>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3" name="Google Shape;253;p23"/>
          <p:cNvSpPr txBox="1">
            <a:spLocks noGrp="1"/>
          </p:cNvSpPr>
          <p:nvPr>
            <p:ph type="subTitle" idx="15"/>
          </p:nvPr>
        </p:nvSpPr>
        <p:spPr>
          <a:xfrm>
            <a:off x="6132475" y="3988500"/>
            <a:ext cx="20874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54" name="Google Shape;254;p23"/>
          <p:cNvGrpSpPr/>
          <p:nvPr/>
        </p:nvGrpSpPr>
        <p:grpSpPr>
          <a:xfrm>
            <a:off x="-337094" y="4733775"/>
            <a:ext cx="1167203" cy="547667"/>
            <a:chOff x="4027125" y="4359300"/>
            <a:chExt cx="521725" cy="244800"/>
          </a:xfrm>
        </p:grpSpPr>
        <p:sp>
          <p:nvSpPr>
            <p:cNvPr id="255" name="Google Shape;255;p23"/>
            <p:cNvSpPr/>
            <p:nvPr/>
          </p:nvSpPr>
          <p:spPr>
            <a:xfrm>
              <a:off x="4027125"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3"/>
          <p:cNvGrpSpPr/>
          <p:nvPr/>
        </p:nvGrpSpPr>
        <p:grpSpPr>
          <a:xfrm>
            <a:off x="8179350" y="3232546"/>
            <a:ext cx="1097801" cy="236124"/>
            <a:chOff x="-145925" y="-62768"/>
            <a:chExt cx="3906764" cy="840300"/>
          </a:xfrm>
        </p:grpSpPr>
        <p:sp>
          <p:nvSpPr>
            <p:cNvPr id="258" name="Google Shape;258;p23"/>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1"/>
        <p:cNvGrpSpPr/>
        <p:nvPr/>
      </p:nvGrpSpPr>
      <p:grpSpPr>
        <a:xfrm>
          <a:off x="0" y="0"/>
          <a:ext cx="0" cy="0"/>
          <a:chOff x="0" y="0"/>
          <a:chExt cx="0" cy="0"/>
        </a:xfrm>
      </p:grpSpPr>
      <p:sp>
        <p:nvSpPr>
          <p:cNvPr id="262" name="Google Shape;262;p24"/>
          <p:cNvSpPr txBox="1">
            <a:spLocks noGrp="1"/>
          </p:cNvSpPr>
          <p:nvPr>
            <p:ph type="title" hasCustomPrompt="1"/>
          </p:nvPr>
        </p:nvSpPr>
        <p:spPr>
          <a:xfrm>
            <a:off x="1401500" y="2208625"/>
            <a:ext cx="1099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3" name="Google Shape;263;p24"/>
          <p:cNvSpPr txBox="1">
            <a:spLocks noGrp="1"/>
          </p:cNvSpPr>
          <p:nvPr>
            <p:ph type="title" idx="2" hasCustomPrompt="1"/>
          </p:nvPr>
        </p:nvSpPr>
        <p:spPr>
          <a:xfrm>
            <a:off x="4022400" y="2208625"/>
            <a:ext cx="1099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4" name="Google Shape;264;p24"/>
          <p:cNvSpPr txBox="1">
            <a:spLocks noGrp="1"/>
          </p:cNvSpPr>
          <p:nvPr>
            <p:ph type="title" idx="3" hasCustomPrompt="1"/>
          </p:nvPr>
        </p:nvSpPr>
        <p:spPr>
          <a:xfrm>
            <a:off x="6643300" y="2208625"/>
            <a:ext cx="1099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24"/>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6" name="Google Shape;266;p24"/>
          <p:cNvSpPr txBox="1">
            <a:spLocks noGrp="1"/>
          </p:cNvSpPr>
          <p:nvPr>
            <p:ph type="title" idx="5"/>
          </p:nvPr>
        </p:nvSpPr>
        <p:spPr>
          <a:xfrm>
            <a:off x="917000" y="3409025"/>
            <a:ext cx="206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24"/>
          <p:cNvSpPr txBox="1">
            <a:spLocks noGrp="1"/>
          </p:cNvSpPr>
          <p:nvPr>
            <p:ph type="subTitle" idx="1"/>
          </p:nvPr>
        </p:nvSpPr>
        <p:spPr>
          <a:xfrm>
            <a:off x="917000" y="3840328"/>
            <a:ext cx="20682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8" name="Google Shape;268;p24"/>
          <p:cNvSpPr txBox="1">
            <a:spLocks noGrp="1"/>
          </p:cNvSpPr>
          <p:nvPr>
            <p:ph type="title" idx="6"/>
          </p:nvPr>
        </p:nvSpPr>
        <p:spPr>
          <a:xfrm>
            <a:off x="3537900" y="3409025"/>
            <a:ext cx="206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24"/>
          <p:cNvSpPr txBox="1">
            <a:spLocks noGrp="1"/>
          </p:cNvSpPr>
          <p:nvPr>
            <p:ph type="subTitle" idx="7"/>
          </p:nvPr>
        </p:nvSpPr>
        <p:spPr>
          <a:xfrm>
            <a:off x="3537900" y="3840325"/>
            <a:ext cx="20682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0" name="Google Shape;270;p24"/>
          <p:cNvSpPr txBox="1">
            <a:spLocks noGrp="1"/>
          </p:cNvSpPr>
          <p:nvPr>
            <p:ph type="title" idx="8"/>
          </p:nvPr>
        </p:nvSpPr>
        <p:spPr>
          <a:xfrm>
            <a:off x="6158800" y="3409025"/>
            <a:ext cx="206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1" name="Google Shape;271;p24"/>
          <p:cNvSpPr txBox="1">
            <a:spLocks noGrp="1"/>
          </p:cNvSpPr>
          <p:nvPr>
            <p:ph type="subTitle" idx="9"/>
          </p:nvPr>
        </p:nvSpPr>
        <p:spPr>
          <a:xfrm>
            <a:off x="6158800" y="3840325"/>
            <a:ext cx="20682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72" name="Google Shape;272;p24"/>
          <p:cNvGrpSpPr/>
          <p:nvPr/>
        </p:nvGrpSpPr>
        <p:grpSpPr>
          <a:xfrm>
            <a:off x="0" y="238125"/>
            <a:ext cx="1968000" cy="51000"/>
            <a:chOff x="0" y="238125"/>
            <a:chExt cx="1968000" cy="51000"/>
          </a:xfrm>
        </p:grpSpPr>
        <p:cxnSp>
          <p:nvCxnSpPr>
            <p:cNvPr id="273" name="Google Shape;273;p24"/>
            <p:cNvCxnSpPr/>
            <p:nvPr/>
          </p:nvCxnSpPr>
          <p:spPr>
            <a:xfrm>
              <a:off x="0" y="238125"/>
              <a:ext cx="1658100" cy="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24"/>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75" name="Google Shape;275;p24"/>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76" name="Google Shape;276;p24"/>
          <p:cNvGrpSpPr/>
          <p:nvPr/>
        </p:nvGrpSpPr>
        <p:grpSpPr>
          <a:xfrm>
            <a:off x="8129581" y="203700"/>
            <a:ext cx="1167203" cy="547667"/>
            <a:chOff x="4027125" y="4359300"/>
            <a:chExt cx="521725" cy="244800"/>
          </a:xfrm>
        </p:grpSpPr>
        <p:sp>
          <p:nvSpPr>
            <p:cNvPr id="277" name="Google Shape;277;p24"/>
            <p:cNvSpPr/>
            <p:nvPr/>
          </p:nvSpPr>
          <p:spPr>
            <a:xfrm>
              <a:off x="4027125"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24"/>
          <p:cNvGrpSpPr/>
          <p:nvPr/>
        </p:nvGrpSpPr>
        <p:grpSpPr>
          <a:xfrm>
            <a:off x="4119388" y="4880261"/>
            <a:ext cx="2312804" cy="497458"/>
            <a:chOff x="-145925" y="-62768"/>
            <a:chExt cx="3906764" cy="840300"/>
          </a:xfrm>
        </p:grpSpPr>
        <p:sp>
          <p:nvSpPr>
            <p:cNvPr id="280" name="Google Shape;280;p24"/>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83"/>
        <p:cNvGrpSpPr/>
        <p:nvPr/>
      </p:nvGrpSpPr>
      <p:grpSpPr>
        <a:xfrm>
          <a:off x="0" y="0"/>
          <a:ext cx="0" cy="0"/>
          <a:chOff x="0" y="0"/>
          <a:chExt cx="0" cy="0"/>
        </a:xfrm>
      </p:grpSpPr>
      <p:sp>
        <p:nvSpPr>
          <p:cNvPr id="284" name="Google Shape;284;p25"/>
          <p:cNvSpPr/>
          <p:nvPr/>
        </p:nvSpPr>
        <p:spPr>
          <a:xfrm>
            <a:off x="4868325" y="-75"/>
            <a:ext cx="3743100" cy="5143500"/>
          </a:xfrm>
          <a:prstGeom prst="rect">
            <a:avLst/>
          </a:prstGeom>
          <a:solidFill>
            <a:schemeClr val="accent5"/>
          </a:solidFill>
          <a:ln>
            <a:noFill/>
          </a:ln>
          <a:effectLst>
            <a:outerShdw blurRad="628650" dist="19050" algn="bl" rotWithShape="0">
              <a:schemeClr val="dk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611525" y="0"/>
            <a:ext cx="532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txBox="1">
            <a:spLocks noGrp="1"/>
          </p:cNvSpPr>
          <p:nvPr>
            <p:ph type="title"/>
          </p:nvPr>
        </p:nvSpPr>
        <p:spPr>
          <a:xfrm>
            <a:off x="1029000" y="1555800"/>
            <a:ext cx="28329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60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7" name="Google Shape;287;p25"/>
          <p:cNvSpPr txBox="1">
            <a:spLocks noGrp="1"/>
          </p:cNvSpPr>
          <p:nvPr>
            <p:ph type="subTitle" idx="1"/>
          </p:nvPr>
        </p:nvSpPr>
        <p:spPr>
          <a:xfrm>
            <a:off x="5323425" y="539400"/>
            <a:ext cx="2832900" cy="203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88" name="Google Shape;288;p25"/>
          <p:cNvGrpSpPr/>
          <p:nvPr/>
        </p:nvGrpSpPr>
        <p:grpSpPr>
          <a:xfrm rot="5400000">
            <a:off x="8421856" y="2473687"/>
            <a:ext cx="911839" cy="196126"/>
            <a:chOff x="-145925" y="-62768"/>
            <a:chExt cx="3906764" cy="840300"/>
          </a:xfrm>
        </p:grpSpPr>
        <p:sp>
          <p:nvSpPr>
            <p:cNvPr id="289" name="Google Shape;289;p25"/>
            <p:cNvSpPr/>
            <p:nvPr/>
          </p:nvSpPr>
          <p:spPr>
            <a:xfrm>
              <a:off x="-145925" y="-62768"/>
              <a:ext cx="21789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1970152"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2834139" y="-62768"/>
              <a:ext cx="926700" cy="840300"/>
            </a:xfrm>
            <a:prstGeom prst="parallelogram">
              <a:avLst>
                <a:gd name="adj" fmla="val 5662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5"/>
          <p:cNvSpPr txBox="1"/>
          <p:nvPr/>
        </p:nvSpPr>
        <p:spPr>
          <a:xfrm>
            <a:off x="5323425" y="3246000"/>
            <a:ext cx="2832900" cy="923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including icons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200" b="1">
                <a:solidFill>
                  <a:schemeClr val="lt1"/>
                </a:solidFill>
                <a:latin typeface="Karla"/>
                <a:ea typeface="Karla"/>
                <a:cs typeface="Karla"/>
                <a:sym typeface="Karla"/>
              </a:rPr>
              <a:t> </a:t>
            </a:r>
            <a:r>
              <a:rPr lang="en" sz="1200">
                <a:solidFill>
                  <a:schemeClr val="lt1"/>
                </a:solidFill>
                <a:latin typeface="Karla"/>
                <a:ea typeface="Karla"/>
                <a:cs typeface="Karla"/>
                <a:sym typeface="Karla"/>
              </a:rPr>
              <a:t>and infographics &amp; images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grpSp>
        <p:nvGrpSpPr>
          <p:cNvPr id="293" name="Google Shape;293;p25"/>
          <p:cNvGrpSpPr/>
          <p:nvPr/>
        </p:nvGrpSpPr>
        <p:grpSpPr>
          <a:xfrm rot="5400000">
            <a:off x="-813679" y="395902"/>
            <a:ext cx="1874838" cy="909212"/>
            <a:chOff x="4044061" y="4359300"/>
            <a:chExt cx="504789" cy="244800"/>
          </a:xfrm>
        </p:grpSpPr>
        <p:sp>
          <p:nvSpPr>
            <p:cNvPr id="294" name="Google Shape;294;p25"/>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6"/>
        <p:cNvGrpSpPr/>
        <p:nvPr/>
      </p:nvGrpSpPr>
      <p:grpSpPr>
        <a:xfrm>
          <a:off x="0" y="0"/>
          <a:ext cx="0" cy="0"/>
          <a:chOff x="0" y="0"/>
          <a:chExt cx="0" cy="0"/>
        </a:xfrm>
      </p:grpSpPr>
      <p:grpSp>
        <p:nvGrpSpPr>
          <p:cNvPr id="297" name="Google Shape;297;p26"/>
          <p:cNvGrpSpPr/>
          <p:nvPr/>
        </p:nvGrpSpPr>
        <p:grpSpPr>
          <a:xfrm>
            <a:off x="0" y="238125"/>
            <a:ext cx="1968000" cy="51000"/>
            <a:chOff x="0" y="238125"/>
            <a:chExt cx="1968000" cy="51000"/>
          </a:xfrm>
        </p:grpSpPr>
        <p:cxnSp>
          <p:nvCxnSpPr>
            <p:cNvPr id="298" name="Google Shape;298;p26"/>
            <p:cNvCxnSpPr/>
            <p:nvPr/>
          </p:nvCxnSpPr>
          <p:spPr>
            <a:xfrm>
              <a:off x="0" y="238125"/>
              <a:ext cx="1658100" cy="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26"/>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0" name="Google Shape;300;p26"/>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301" name="Google Shape;301;p26"/>
          <p:cNvGrpSpPr/>
          <p:nvPr/>
        </p:nvGrpSpPr>
        <p:grpSpPr>
          <a:xfrm>
            <a:off x="8129581" y="203700"/>
            <a:ext cx="1167203" cy="547667"/>
            <a:chOff x="4027125" y="4359300"/>
            <a:chExt cx="521725" cy="244800"/>
          </a:xfrm>
        </p:grpSpPr>
        <p:sp>
          <p:nvSpPr>
            <p:cNvPr id="302" name="Google Shape;302;p26"/>
            <p:cNvSpPr/>
            <p:nvPr/>
          </p:nvSpPr>
          <p:spPr>
            <a:xfrm>
              <a:off x="4027125"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6"/>
          <p:cNvGrpSpPr/>
          <p:nvPr/>
        </p:nvGrpSpPr>
        <p:grpSpPr>
          <a:xfrm>
            <a:off x="4119388" y="4880261"/>
            <a:ext cx="2312804" cy="497458"/>
            <a:chOff x="-145925" y="-62768"/>
            <a:chExt cx="3906764" cy="840300"/>
          </a:xfrm>
        </p:grpSpPr>
        <p:sp>
          <p:nvSpPr>
            <p:cNvPr id="305" name="Google Shape;305;p26"/>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8"/>
        <p:cNvGrpSpPr/>
        <p:nvPr/>
      </p:nvGrpSpPr>
      <p:grpSpPr>
        <a:xfrm>
          <a:off x="0" y="0"/>
          <a:ext cx="0" cy="0"/>
          <a:chOff x="0" y="0"/>
          <a:chExt cx="0" cy="0"/>
        </a:xfrm>
      </p:grpSpPr>
      <p:grpSp>
        <p:nvGrpSpPr>
          <p:cNvPr id="309" name="Google Shape;309;p27"/>
          <p:cNvGrpSpPr/>
          <p:nvPr/>
        </p:nvGrpSpPr>
        <p:grpSpPr>
          <a:xfrm rot="10800000" flipH="1">
            <a:off x="4778725" y="4827088"/>
            <a:ext cx="4365300" cy="51000"/>
            <a:chOff x="3587050" y="3295200"/>
            <a:chExt cx="4365300" cy="51000"/>
          </a:xfrm>
        </p:grpSpPr>
        <p:cxnSp>
          <p:nvCxnSpPr>
            <p:cNvPr id="310" name="Google Shape;310;p27"/>
            <p:cNvCxnSpPr/>
            <p:nvPr/>
          </p:nvCxnSpPr>
          <p:spPr>
            <a:xfrm>
              <a:off x="3587050" y="3295213"/>
              <a:ext cx="4365300" cy="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27"/>
            <p:cNvSpPr/>
            <p:nvPr/>
          </p:nvSpPr>
          <p:spPr>
            <a:xfrm>
              <a:off x="3625950"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312" name="Google Shape;312;p27"/>
          <p:cNvGrpSpPr/>
          <p:nvPr/>
        </p:nvGrpSpPr>
        <p:grpSpPr>
          <a:xfrm>
            <a:off x="134048" y="122000"/>
            <a:ext cx="1297827" cy="279148"/>
            <a:chOff x="-145925" y="-62768"/>
            <a:chExt cx="3906764" cy="840300"/>
          </a:xfrm>
        </p:grpSpPr>
        <p:sp>
          <p:nvSpPr>
            <p:cNvPr id="313" name="Google Shape;313;p27"/>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 name="Google Shape;31;p4"/>
          <p:cNvSpPr txBox="1">
            <a:spLocks noGrp="1"/>
          </p:cNvSpPr>
          <p:nvPr>
            <p:ph type="body" idx="1"/>
          </p:nvPr>
        </p:nvSpPr>
        <p:spPr>
          <a:xfrm>
            <a:off x="720000" y="1152725"/>
            <a:ext cx="7704000" cy="347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50"/>
            </a:lvl1pPr>
            <a:lvl2pPr marL="914400" lvl="1" indent="-304800" rtl="0">
              <a:lnSpc>
                <a:spcPct val="100000"/>
              </a:lnSpc>
              <a:spcBef>
                <a:spcPts val="0"/>
              </a:spcBef>
              <a:spcAft>
                <a:spcPts val="0"/>
              </a:spcAft>
              <a:buSzPts val="1200"/>
              <a:buFont typeface="Roboto Condensed Light"/>
              <a:buAutoNum type="alphaLcPeriod"/>
              <a:defRPr/>
            </a:lvl2pPr>
            <a:lvl3pPr marL="1371600" lvl="2" indent="-304800" rtl="0">
              <a:lnSpc>
                <a:spcPct val="100000"/>
              </a:lnSpc>
              <a:spcBef>
                <a:spcPts val="0"/>
              </a:spcBef>
              <a:spcAft>
                <a:spcPts val="0"/>
              </a:spcAft>
              <a:buSzPts val="1200"/>
              <a:buFont typeface="Roboto Condensed Light"/>
              <a:buAutoNum type="romanLcPeriod"/>
              <a:defRPr/>
            </a:lvl3pPr>
            <a:lvl4pPr marL="1828800" lvl="3" indent="-304800" rtl="0">
              <a:lnSpc>
                <a:spcPct val="100000"/>
              </a:lnSpc>
              <a:spcBef>
                <a:spcPts val="0"/>
              </a:spcBef>
              <a:spcAft>
                <a:spcPts val="0"/>
              </a:spcAft>
              <a:buSzPts val="1200"/>
              <a:buFont typeface="Roboto Condensed Light"/>
              <a:buAutoNum type="arabicPeriod"/>
              <a:defRPr/>
            </a:lvl4pPr>
            <a:lvl5pPr marL="2286000" lvl="4" indent="-304800" rtl="0">
              <a:lnSpc>
                <a:spcPct val="100000"/>
              </a:lnSpc>
              <a:spcBef>
                <a:spcPts val="0"/>
              </a:spcBef>
              <a:spcAft>
                <a:spcPts val="0"/>
              </a:spcAft>
              <a:buSzPts val="1200"/>
              <a:buFont typeface="Roboto Condensed Light"/>
              <a:buAutoNum type="alphaLcPeriod"/>
              <a:defRPr/>
            </a:lvl5pPr>
            <a:lvl6pPr marL="2743200" lvl="5" indent="-304800" rtl="0">
              <a:lnSpc>
                <a:spcPct val="100000"/>
              </a:lnSpc>
              <a:spcBef>
                <a:spcPts val="0"/>
              </a:spcBef>
              <a:spcAft>
                <a:spcPts val="0"/>
              </a:spcAft>
              <a:buSzPts val="1200"/>
              <a:buFont typeface="Roboto Condensed Light"/>
              <a:buAutoNum type="romanLcPeriod"/>
              <a:defRPr/>
            </a:lvl6pPr>
            <a:lvl7pPr marL="3200400" lvl="6" indent="-304800" rtl="0">
              <a:lnSpc>
                <a:spcPct val="100000"/>
              </a:lnSpc>
              <a:spcBef>
                <a:spcPts val="0"/>
              </a:spcBef>
              <a:spcAft>
                <a:spcPts val="0"/>
              </a:spcAft>
              <a:buSzPts val="1200"/>
              <a:buFont typeface="Roboto Condensed Light"/>
              <a:buAutoNum type="arabicPeriod"/>
              <a:defRPr/>
            </a:lvl7pPr>
            <a:lvl8pPr marL="3657600" lvl="7" indent="-304800" rtl="0">
              <a:lnSpc>
                <a:spcPct val="100000"/>
              </a:lnSpc>
              <a:spcBef>
                <a:spcPts val="0"/>
              </a:spcBef>
              <a:spcAft>
                <a:spcPts val="0"/>
              </a:spcAft>
              <a:buSzPts val="1200"/>
              <a:buFont typeface="Roboto Condensed Light"/>
              <a:buAutoNum type="alphaLcPeriod"/>
              <a:defRPr/>
            </a:lvl8pPr>
            <a:lvl9pPr marL="4114800" lvl="8" indent="-304800" rtl="0">
              <a:lnSpc>
                <a:spcPct val="100000"/>
              </a:lnSpc>
              <a:spcBef>
                <a:spcPts val="0"/>
              </a:spcBef>
              <a:spcAft>
                <a:spcPts val="0"/>
              </a:spcAft>
              <a:buSzPts val="1200"/>
              <a:buFont typeface="Roboto Condensed Light"/>
              <a:buAutoNum type="romanLcPeriod"/>
              <a:defRPr/>
            </a:lvl9pPr>
          </a:lstStyle>
          <a:p>
            <a:endParaRPr/>
          </a:p>
        </p:txBody>
      </p:sp>
      <p:grpSp>
        <p:nvGrpSpPr>
          <p:cNvPr id="32" name="Google Shape;32;p4"/>
          <p:cNvGrpSpPr/>
          <p:nvPr/>
        </p:nvGrpSpPr>
        <p:grpSpPr>
          <a:xfrm>
            <a:off x="257182" y="194167"/>
            <a:ext cx="911839" cy="196126"/>
            <a:chOff x="-145925" y="-62768"/>
            <a:chExt cx="3906764" cy="840300"/>
          </a:xfrm>
        </p:grpSpPr>
        <p:sp>
          <p:nvSpPr>
            <p:cNvPr id="33" name="Google Shape;33;p4"/>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4"/>
          <p:cNvGrpSpPr/>
          <p:nvPr/>
        </p:nvGrpSpPr>
        <p:grpSpPr>
          <a:xfrm>
            <a:off x="7805206" y="4698425"/>
            <a:ext cx="1167203" cy="547667"/>
            <a:chOff x="4027125" y="4359300"/>
            <a:chExt cx="521725" cy="244800"/>
          </a:xfrm>
        </p:grpSpPr>
        <p:sp>
          <p:nvSpPr>
            <p:cNvPr id="37" name="Google Shape;37;p4"/>
            <p:cNvSpPr/>
            <p:nvPr/>
          </p:nvSpPr>
          <p:spPr>
            <a:xfrm>
              <a:off x="4027125" y="4359300"/>
              <a:ext cx="270000" cy="244800"/>
            </a:xfrm>
            <a:prstGeom prst="parallelogram">
              <a:avLst>
                <a:gd name="adj" fmla="val 566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4278850" y="4359300"/>
              <a:ext cx="270000" cy="244800"/>
            </a:xfrm>
            <a:prstGeom prst="parallelogram">
              <a:avLst>
                <a:gd name="adj" fmla="val 566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508075" y="2370476"/>
            <a:ext cx="25062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1" name="Google Shape;41;p5"/>
          <p:cNvSpPr txBox="1">
            <a:spLocks noGrp="1"/>
          </p:cNvSpPr>
          <p:nvPr>
            <p:ph type="title" idx="2"/>
          </p:nvPr>
        </p:nvSpPr>
        <p:spPr>
          <a:xfrm>
            <a:off x="5198125" y="2370489"/>
            <a:ext cx="2505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5"/>
          <p:cNvSpPr txBox="1">
            <a:spLocks noGrp="1"/>
          </p:cNvSpPr>
          <p:nvPr>
            <p:ph type="subTitle" idx="1"/>
          </p:nvPr>
        </p:nvSpPr>
        <p:spPr>
          <a:xfrm>
            <a:off x="5198125" y="2815780"/>
            <a:ext cx="2505600" cy="8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5"/>
          <p:cNvSpPr txBox="1">
            <a:spLocks noGrp="1"/>
          </p:cNvSpPr>
          <p:nvPr>
            <p:ph type="subTitle" idx="3"/>
          </p:nvPr>
        </p:nvSpPr>
        <p:spPr>
          <a:xfrm>
            <a:off x="1508525" y="2815765"/>
            <a:ext cx="2505600" cy="8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4" name="Google Shape;44;p5"/>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45" name="Google Shape;45;p5"/>
          <p:cNvGrpSpPr/>
          <p:nvPr/>
        </p:nvGrpSpPr>
        <p:grpSpPr>
          <a:xfrm rot="10800000">
            <a:off x="2839800" y="4927500"/>
            <a:ext cx="3464400" cy="51000"/>
            <a:chOff x="1648150" y="3295200"/>
            <a:chExt cx="3464400" cy="51000"/>
          </a:xfrm>
        </p:grpSpPr>
        <p:cxnSp>
          <p:nvCxnSpPr>
            <p:cNvPr id="46" name="Google Shape;46;p5"/>
            <p:cNvCxnSpPr/>
            <p:nvPr/>
          </p:nvCxnSpPr>
          <p:spPr>
            <a:xfrm>
              <a:off x="1648150" y="3295213"/>
              <a:ext cx="3464400" cy="0"/>
            </a:xfrm>
            <a:prstGeom prst="straightConnector1">
              <a:avLst/>
            </a:prstGeom>
            <a:noFill/>
            <a:ln w="9525" cap="flat" cmpd="sng">
              <a:solidFill>
                <a:schemeClr val="dk2"/>
              </a:solidFill>
              <a:prstDash val="solid"/>
              <a:round/>
              <a:headEnd type="none" w="med" len="med"/>
              <a:tailEnd type="none" w="med" len="med"/>
            </a:ln>
          </p:spPr>
        </p:cxnSp>
        <p:sp>
          <p:nvSpPr>
            <p:cNvPr id="47" name="Google Shape;47;p5"/>
            <p:cNvSpPr/>
            <p:nvPr/>
          </p:nvSpPr>
          <p:spPr>
            <a:xfrm>
              <a:off x="2997250"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48" name="Google Shape;48;p5"/>
          <p:cNvGrpSpPr/>
          <p:nvPr/>
        </p:nvGrpSpPr>
        <p:grpSpPr>
          <a:xfrm flipH="1">
            <a:off x="2839800" y="165000"/>
            <a:ext cx="3464400" cy="51000"/>
            <a:chOff x="1648150" y="3295200"/>
            <a:chExt cx="3464400" cy="51000"/>
          </a:xfrm>
        </p:grpSpPr>
        <p:cxnSp>
          <p:nvCxnSpPr>
            <p:cNvPr id="49" name="Google Shape;49;p5"/>
            <p:cNvCxnSpPr/>
            <p:nvPr/>
          </p:nvCxnSpPr>
          <p:spPr>
            <a:xfrm>
              <a:off x="1648150" y="3295213"/>
              <a:ext cx="3464400" cy="0"/>
            </a:xfrm>
            <a:prstGeom prst="straightConnector1">
              <a:avLst/>
            </a:prstGeom>
            <a:noFill/>
            <a:ln w="9525" cap="flat" cmpd="sng">
              <a:solidFill>
                <a:schemeClr val="dk2"/>
              </a:solidFill>
              <a:prstDash val="solid"/>
              <a:round/>
              <a:headEnd type="none" w="med" len="med"/>
              <a:tailEnd type="none" w="med" len="med"/>
            </a:ln>
          </p:spPr>
        </p:cxnSp>
        <p:sp>
          <p:nvSpPr>
            <p:cNvPr id="50" name="Google Shape;50;p5"/>
            <p:cNvSpPr/>
            <p:nvPr/>
          </p:nvSpPr>
          <p:spPr>
            <a:xfrm>
              <a:off x="2997250" y="3295200"/>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714650" y="1371150"/>
            <a:ext cx="5714700" cy="240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2" name="Google Shape;62;p8"/>
          <p:cNvGrpSpPr/>
          <p:nvPr/>
        </p:nvGrpSpPr>
        <p:grpSpPr>
          <a:xfrm>
            <a:off x="0" y="4842538"/>
            <a:ext cx="2497500" cy="51000"/>
            <a:chOff x="0" y="238125"/>
            <a:chExt cx="2497500" cy="51000"/>
          </a:xfrm>
        </p:grpSpPr>
        <p:cxnSp>
          <p:nvCxnSpPr>
            <p:cNvPr id="63" name="Google Shape;63;p8"/>
            <p:cNvCxnSpPr/>
            <p:nvPr/>
          </p:nvCxnSpPr>
          <p:spPr>
            <a:xfrm>
              <a:off x="0" y="238125"/>
              <a:ext cx="2497500" cy="0"/>
            </a:xfrm>
            <a:prstGeom prst="straightConnector1">
              <a:avLst/>
            </a:prstGeom>
            <a:noFill/>
            <a:ln w="9525" cap="flat" cmpd="sng">
              <a:solidFill>
                <a:schemeClr val="dk2"/>
              </a:solidFill>
              <a:prstDash val="solid"/>
              <a:round/>
              <a:headEnd type="none" w="med" len="med"/>
              <a:tailEnd type="none" w="med" len="med"/>
            </a:ln>
          </p:spPr>
        </p:cxnSp>
        <p:sp>
          <p:nvSpPr>
            <p:cNvPr id="64" name="Google Shape;64;p8"/>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5" name="Google Shape;65;p8"/>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66" name="Google Shape;66;p8"/>
          <p:cNvGrpSpPr/>
          <p:nvPr/>
        </p:nvGrpSpPr>
        <p:grpSpPr>
          <a:xfrm>
            <a:off x="6646500" y="249963"/>
            <a:ext cx="2497500" cy="51000"/>
            <a:chOff x="0" y="238125"/>
            <a:chExt cx="2497500" cy="51000"/>
          </a:xfrm>
        </p:grpSpPr>
        <p:cxnSp>
          <p:nvCxnSpPr>
            <p:cNvPr id="67" name="Google Shape;67;p8"/>
            <p:cNvCxnSpPr/>
            <p:nvPr/>
          </p:nvCxnSpPr>
          <p:spPr>
            <a:xfrm>
              <a:off x="0" y="238125"/>
              <a:ext cx="2497500" cy="0"/>
            </a:xfrm>
            <a:prstGeom prst="straightConnector1">
              <a:avLst/>
            </a:prstGeom>
            <a:noFill/>
            <a:ln w="9525" cap="flat" cmpd="sng">
              <a:solidFill>
                <a:schemeClr val="dk2"/>
              </a:solidFill>
              <a:prstDash val="solid"/>
              <a:round/>
              <a:headEnd type="none" w="med" len="med"/>
              <a:tailEnd type="none" w="med" len="med"/>
            </a:ln>
          </p:spPr>
        </p:cxnSp>
        <p:sp>
          <p:nvSpPr>
            <p:cNvPr id="68" name="Google Shape;68;p8"/>
            <p:cNvSpPr/>
            <p:nvPr/>
          </p:nvSpPr>
          <p:spPr>
            <a:xfrm>
              <a:off x="891900" y="238125"/>
              <a:ext cx="7662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9" name="Google Shape;69;p8"/>
            <p:cNvSpPr/>
            <p:nvPr/>
          </p:nvSpPr>
          <p:spPr>
            <a:xfrm>
              <a:off x="1785000" y="238125"/>
              <a:ext cx="183000" cy="5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70" name="Google Shape;70;p8"/>
          <p:cNvGrpSpPr/>
          <p:nvPr/>
        </p:nvGrpSpPr>
        <p:grpSpPr>
          <a:xfrm>
            <a:off x="7429346" y="4368177"/>
            <a:ext cx="1874838" cy="909212"/>
            <a:chOff x="4044061" y="4359300"/>
            <a:chExt cx="504789" cy="244800"/>
          </a:xfrm>
        </p:grpSpPr>
        <p:sp>
          <p:nvSpPr>
            <p:cNvPr id="71" name="Google Shape;71;p8"/>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4730825" y="1319688"/>
            <a:ext cx="36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4730825" y="2161488"/>
            <a:ext cx="36999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846775" y="3664025"/>
            <a:ext cx="28854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4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txBox="1">
            <a:spLocks noGrp="1"/>
          </p:cNvSpPr>
          <p:nvPr>
            <p:ph type="title" hasCustomPrompt="1"/>
          </p:nvPr>
        </p:nvSpPr>
        <p:spPr>
          <a:xfrm>
            <a:off x="3217263" y="826450"/>
            <a:ext cx="4463700" cy="11082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8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 name="Google Shape;80;p11"/>
          <p:cNvSpPr txBox="1">
            <a:spLocks noGrp="1"/>
          </p:cNvSpPr>
          <p:nvPr>
            <p:ph type="subTitle" idx="1"/>
          </p:nvPr>
        </p:nvSpPr>
        <p:spPr>
          <a:xfrm>
            <a:off x="3217263" y="1835875"/>
            <a:ext cx="4463700" cy="4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1" name="Google Shape;81;p11"/>
          <p:cNvGrpSpPr/>
          <p:nvPr/>
        </p:nvGrpSpPr>
        <p:grpSpPr>
          <a:xfrm>
            <a:off x="120071" y="-199545"/>
            <a:ext cx="2004170" cy="431074"/>
            <a:chOff x="-145925" y="-62768"/>
            <a:chExt cx="3906764" cy="840300"/>
          </a:xfrm>
        </p:grpSpPr>
        <p:sp>
          <p:nvSpPr>
            <p:cNvPr id="82" name="Google Shape;82;p11"/>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1"/>
          <p:cNvGrpSpPr/>
          <p:nvPr/>
        </p:nvGrpSpPr>
        <p:grpSpPr>
          <a:xfrm>
            <a:off x="7584862" y="4486034"/>
            <a:ext cx="1097801" cy="236124"/>
            <a:chOff x="-145925" y="-62768"/>
            <a:chExt cx="3906764" cy="840300"/>
          </a:xfrm>
        </p:grpSpPr>
        <p:sp>
          <p:nvSpPr>
            <p:cNvPr id="86" name="Google Shape;86;p11"/>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1pPr>
            <a:lvl2pPr lvl="1"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2pPr>
            <a:lvl3pPr lvl="2"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3pPr>
            <a:lvl4pPr lvl="3"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4pPr>
            <a:lvl5pPr lvl="4"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5pPr>
            <a:lvl6pPr lvl="5"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6pPr>
            <a:lvl7pPr lvl="6"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7pPr>
            <a:lvl8pPr lvl="7"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8pPr>
            <a:lvl9pPr lvl="8" rtl="0">
              <a:spcBef>
                <a:spcPts val="0"/>
              </a:spcBef>
              <a:spcAft>
                <a:spcPts val="0"/>
              </a:spcAft>
              <a:buClr>
                <a:schemeClr val="dk1"/>
              </a:buClr>
              <a:buSzPts val="3400"/>
              <a:buFont typeface="Inter"/>
              <a:buNone/>
              <a:defRPr sz="34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1pPr>
            <a:lvl2pPr marL="914400" lvl="1"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2pPr>
            <a:lvl3pPr marL="1371600" lvl="2"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3pPr>
            <a:lvl4pPr marL="1828800" lvl="3"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4pPr>
            <a:lvl5pPr marL="2286000" lvl="4"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5pPr>
            <a:lvl6pPr marL="2743200" lvl="5"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6pPr>
            <a:lvl7pPr marL="3200400" lvl="6"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7pPr>
            <a:lvl8pPr marL="3657600" lvl="7"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8pPr>
            <a:lvl9pPr marL="4114800" lvl="8" indent="-32385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baoduongcokhi.com/2009/03/mot-so-thiet-bi-chung-cat.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baoduongcokhi.com/2009/03/mot-so-thiet-bi-chung-cat.html"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62CE4E6-C649-4163-6C31-CF0F24E16715}"/>
              </a:ext>
            </a:extLst>
          </p:cNvPr>
          <p:cNvSpPr>
            <a:spLocks noGrp="1"/>
          </p:cNvSpPr>
          <p:nvPr>
            <p:ph type="subTitle" idx="1"/>
          </p:nvPr>
        </p:nvSpPr>
        <p:spPr>
          <a:xfrm>
            <a:off x="594281" y="2143548"/>
            <a:ext cx="7955438" cy="677100"/>
          </a:xfrm>
        </p:spPr>
        <p:txBody>
          <a:bodyPr/>
          <a:lstStyle/>
          <a:p>
            <a:pPr algn="ctr"/>
            <a:r>
              <a:rPr lang="vi-VN" sz="2400" dirty="0">
                <a:solidFill>
                  <a:schemeClr val="tx1"/>
                </a:solidFill>
                <a:latin typeface="Inter" panose="020B0604020202020204" charset="0"/>
                <a:ea typeface="Inter" panose="020B0604020202020204" charset="0"/>
              </a:rPr>
              <a:t>ỨNG DỤNG CỦA PHƯƠNG TRÌNH MCCABE</a:t>
            </a:r>
            <a:r>
              <a:rPr lang="en-US" sz="2400" dirty="0">
                <a:solidFill>
                  <a:schemeClr val="tx1"/>
                </a:solidFill>
                <a:latin typeface="Inter" panose="020B0604020202020204" charset="0"/>
                <a:ea typeface="Inter" panose="020B0604020202020204" charset="0"/>
              </a:rPr>
              <a:t> </a:t>
            </a:r>
            <a:r>
              <a:rPr lang="vi-VN" sz="2400" dirty="0">
                <a:solidFill>
                  <a:schemeClr val="tx1"/>
                </a:solidFill>
                <a:latin typeface="Inter" panose="020B0604020202020204" charset="0"/>
                <a:ea typeface="Inter" panose="020B0604020202020204" charset="0"/>
              </a:rPr>
              <a:t>THIELE TRONG VIỆC GIẢI QUYẾT BÀI TOÁN LIÊN QUAN ĐẾN QUÁ TRÌNH CHƯNG CẤT</a:t>
            </a:r>
            <a:endParaRPr lang="en-US" sz="2400" dirty="0">
              <a:solidFill>
                <a:schemeClr val="tx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761282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9;p48">
            <a:extLst>
              <a:ext uri="{FF2B5EF4-FFF2-40B4-BE49-F238E27FC236}">
                <a16:creationId xmlns:a16="http://schemas.microsoft.com/office/drawing/2014/main" id="{001DECE2-6278-49D0-9B07-406E136B6D20}"/>
              </a:ext>
            </a:extLst>
          </p:cNvPr>
          <p:cNvSpPr txBox="1">
            <a:spLocks noGrp="1"/>
          </p:cNvSpPr>
          <p:nvPr>
            <p:ph type="title"/>
          </p:nvPr>
        </p:nvSpPr>
        <p:spPr>
          <a:xfrm>
            <a:off x="629089" y="878395"/>
            <a:ext cx="59318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chemeClr val="accent2"/>
                </a:solidFill>
              </a:rPr>
              <a:t>2. TỔNG QUAN VỀ PHƯƠNG PHÁP MCCABE THIELE</a:t>
            </a:r>
            <a:endParaRPr sz="4400">
              <a:solidFill>
                <a:schemeClr val="accent2"/>
              </a:solidFill>
            </a:endParaRPr>
          </a:p>
        </p:txBody>
      </p:sp>
      <p:grpSp>
        <p:nvGrpSpPr>
          <p:cNvPr id="5" name="Google Shape;1060;p48">
            <a:extLst>
              <a:ext uri="{FF2B5EF4-FFF2-40B4-BE49-F238E27FC236}">
                <a16:creationId xmlns:a16="http://schemas.microsoft.com/office/drawing/2014/main" id="{84B32112-A562-BC77-2C08-E92E6E9CDE3E}"/>
              </a:ext>
            </a:extLst>
          </p:cNvPr>
          <p:cNvGrpSpPr/>
          <p:nvPr/>
        </p:nvGrpSpPr>
        <p:grpSpPr>
          <a:xfrm>
            <a:off x="4572000" y="2045854"/>
            <a:ext cx="4567528" cy="3030332"/>
            <a:chOff x="5918100" y="2023950"/>
            <a:chExt cx="4567528" cy="3030332"/>
          </a:xfrm>
        </p:grpSpPr>
        <p:pic>
          <p:nvPicPr>
            <p:cNvPr id="6" name="Google Shape;1062;p48">
              <a:extLst>
                <a:ext uri="{FF2B5EF4-FFF2-40B4-BE49-F238E27FC236}">
                  <a16:creationId xmlns:a16="http://schemas.microsoft.com/office/drawing/2014/main" id="{84D5EA3B-23F0-1E17-EDFF-B34532F50077}"/>
                </a:ext>
              </a:extLst>
            </p:cNvPr>
            <p:cNvPicPr preferRelativeResize="0"/>
            <p:nvPr/>
          </p:nvPicPr>
          <p:blipFill>
            <a:blip r:embed="rId2">
              <a:alphaModFix/>
            </a:blip>
            <a:stretch>
              <a:fillRect/>
            </a:stretch>
          </p:blipFill>
          <p:spPr>
            <a:xfrm>
              <a:off x="5918100" y="2023950"/>
              <a:ext cx="4125150" cy="2627775"/>
            </a:xfrm>
            <a:prstGeom prst="rect">
              <a:avLst/>
            </a:prstGeom>
            <a:noFill/>
            <a:ln>
              <a:noFill/>
            </a:ln>
          </p:spPr>
        </p:pic>
        <p:pic>
          <p:nvPicPr>
            <p:cNvPr id="7" name="Google Shape;1061;p48">
              <a:extLst>
                <a:ext uri="{FF2B5EF4-FFF2-40B4-BE49-F238E27FC236}">
                  <a16:creationId xmlns:a16="http://schemas.microsoft.com/office/drawing/2014/main" id="{1B17BBD1-D2C1-4610-0A32-2BE3B166BF78}"/>
                </a:ext>
              </a:extLst>
            </p:cNvPr>
            <p:cNvPicPr preferRelativeResize="0"/>
            <p:nvPr/>
          </p:nvPicPr>
          <p:blipFill>
            <a:blip r:embed="rId3">
              <a:alphaModFix/>
            </a:blip>
            <a:stretch>
              <a:fillRect/>
            </a:stretch>
          </p:blipFill>
          <p:spPr>
            <a:xfrm>
              <a:off x="6196588" y="4249167"/>
              <a:ext cx="1120300" cy="805115"/>
            </a:xfrm>
            <a:prstGeom prst="rect">
              <a:avLst/>
            </a:prstGeom>
            <a:noFill/>
            <a:ln>
              <a:noFill/>
            </a:ln>
          </p:spPr>
        </p:pic>
        <p:pic>
          <p:nvPicPr>
            <p:cNvPr id="8" name="Google Shape;1063;p48">
              <a:extLst>
                <a:ext uri="{FF2B5EF4-FFF2-40B4-BE49-F238E27FC236}">
                  <a16:creationId xmlns:a16="http://schemas.microsoft.com/office/drawing/2014/main" id="{6A220A54-B4DD-944A-839D-99A593179A1A}"/>
                </a:ext>
              </a:extLst>
            </p:cNvPr>
            <p:cNvPicPr preferRelativeResize="0"/>
            <p:nvPr/>
          </p:nvPicPr>
          <p:blipFill>
            <a:blip r:embed="rId4">
              <a:alphaModFix/>
            </a:blip>
            <a:stretch>
              <a:fillRect/>
            </a:stretch>
          </p:blipFill>
          <p:spPr>
            <a:xfrm>
              <a:off x="9365328" y="3016543"/>
              <a:ext cx="1120300" cy="848075"/>
            </a:xfrm>
            <a:prstGeom prst="rect">
              <a:avLst/>
            </a:prstGeom>
            <a:noFill/>
            <a:ln>
              <a:noFill/>
            </a:ln>
          </p:spPr>
        </p:pic>
        <p:pic>
          <p:nvPicPr>
            <p:cNvPr id="9" name="Google Shape;1064;p48">
              <a:extLst>
                <a:ext uri="{FF2B5EF4-FFF2-40B4-BE49-F238E27FC236}">
                  <a16:creationId xmlns:a16="http://schemas.microsoft.com/office/drawing/2014/main" id="{B1C90233-25CC-E2D3-2650-32CFDACE2861}"/>
                </a:ext>
              </a:extLst>
            </p:cNvPr>
            <p:cNvPicPr preferRelativeResize="0"/>
            <p:nvPr/>
          </p:nvPicPr>
          <p:blipFill>
            <a:blip r:embed="rId5">
              <a:alphaModFix/>
            </a:blip>
            <a:stretch>
              <a:fillRect/>
            </a:stretch>
          </p:blipFill>
          <p:spPr>
            <a:xfrm>
              <a:off x="7432438" y="4113097"/>
              <a:ext cx="700524" cy="848075"/>
            </a:xfrm>
            <a:prstGeom prst="rect">
              <a:avLst/>
            </a:prstGeom>
            <a:noFill/>
            <a:ln>
              <a:noFill/>
            </a:ln>
          </p:spPr>
        </p:pic>
        <p:pic>
          <p:nvPicPr>
            <p:cNvPr id="10" name="Google Shape;1065;p48">
              <a:extLst>
                <a:ext uri="{FF2B5EF4-FFF2-40B4-BE49-F238E27FC236}">
                  <a16:creationId xmlns:a16="http://schemas.microsoft.com/office/drawing/2014/main" id="{3DC7E5A6-3EA5-4DAE-E0FF-6E3E9B2AA37D}"/>
                </a:ext>
              </a:extLst>
            </p:cNvPr>
            <p:cNvPicPr preferRelativeResize="0"/>
            <p:nvPr/>
          </p:nvPicPr>
          <p:blipFill>
            <a:blip r:embed="rId6">
              <a:alphaModFix/>
            </a:blip>
            <a:stretch>
              <a:fillRect/>
            </a:stretch>
          </p:blipFill>
          <p:spPr>
            <a:xfrm>
              <a:off x="8582695" y="3419100"/>
              <a:ext cx="1008600" cy="897047"/>
            </a:xfrm>
            <a:prstGeom prst="rect">
              <a:avLst/>
            </a:prstGeom>
            <a:noFill/>
            <a:ln>
              <a:noFill/>
            </a:ln>
          </p:spPr>
        </p:pic>
        <p:pic>
          <p:nvPicPr>
            <p:cNvPr id="11" name="Google Shape;1066;p48">
              <a:extLst>
                <a:ext uri="{FF2B5EF4-FFF2-40B4-BE49-F238E27FC236}">
                  <a16:creationId xmlns:a16="http://schemas.microsoft.com/office/drawing/2014/main" id="{6E698273-F7BA-B08B-456D-2526886B2967}"/>
                </a:ext>
              </a:extLst>
            </p:cNvPr>
            <p:cNvPicPr preferRelativeResize="0"/>
            <p:nvPr/>
          </p:nvPicPr>
          <p:blipFill>
            <a:blip r:embed="rId6">
              <a:alphaModFix/>
            </a:blip>
            <a:stretch>
              <a:fillRect/>
            </a:stretch>
          </p:blipFill>
          <p:spPr>
            <a:xfrm>
              <a:off x="7906995" y="3742950"/>
              <a:ext cx="1008600" cy="897047"/>
            </a:xfrm>
            <a:prstGeom prst="rect">
              <a:avLst/>
            </a:prstGeom>
            <a:noFill/>
            <a:ln>
              <a:noFill/>
            </a:ln>
          </p:spPr>
        </p:pic>
      </p:grpSp>
      <p:grpSp>
        <p:nvGrpSpPr>
          <p:cNvPr id="12" name="Google Shape;591;p38">
            <a:extLst>
              <a:ext uri="{FF2B5EF4-FFF2-40B4-BE49-F238E27FC236}">
                <a16:creationId xmlns:a16="http://schemas.microsoft.com/office/drawing/2014/main" id="{D6A29441-16DC-C862-E013-BE114D36D10E}"/>
              </a:ext>
            </a:extLst>
          </p:cNvPr>
          <p:cNvGrpSpPr/>
          <p:nvPr/>
        </p:nvGrpSpPr>
        <p:grpSpPr>
          <a:xfrm>
            <a:off x="4498799" y="639057"/>
            <a:ext cx="911839" cy="196126"/>
            <a:chOff x="-145925" y="-62768"/>
            <a:chExt cx="3906764" cy="840300"/>
          </a:xfrm>
        </p:grpSpPr>
        <p:sp>
          <p:nvSpPr>
            <p:cNvPr id="13" name="Google Shape;592;p38">
              <a:extLst>
                <a:ext uri="{FF2B5EF4-FFF2-40B4-BE49-F238E27FC236}">
                  <a16:creationId xmlns:a16="http://schemas.microsoft.com/office/drawing/2014/main" id="{51CE18CA-71A2-699E-08B3-F82ED124A1DC}"/>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38">
              <a:extLst>
                <a:ext uri="{FF2B5EF4-FFF2-40B4-BE49-F238E27FC236}">
                  <a16:creationId xmlns:a16="http://schemas.microsoft.com/office/drawing/2014/main" id="{E5E127A6-E922-828A-9596-2F6F36AF144B}"/>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p38">
              <a:extLst>
                <a:ext uri="{FF2B5EF4-FFF2-40B4-BE49-F238E27FC236}">
                  <a16:creationId xmlns:a16="http://schemas.microsoft.com/office/drawing/2014/main" id="{5D9E59B7-F855-A3E2-02A0-8BB2DE810E03}"/>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95;p38">
            <a:extLst>
              <a:ext uri="{FF2B5EF4-FFF2-40B4-BE49-F238E27FC236}">
                <a16:creationId xmlns:a16="http://schemas.microsoft.com/office/drawing/2014/main" id="{7F43B226-2717-4872-CA41-E763FB335EC9}"/>
              </a:ext>
            </a:extLst>
          </p:cNvPr>
          <p:cNvGrpSpPr/>
          <p:nvPr/>
        </p:nvGrpSpPr>
        <p:grpSpPr>
          <a:xfrm>
            <a:off x="374813" y="3214136"/>
            <a:ext cx="911839" cy="196126"/>
            <a:chOff x="-145925" y="-62768"/>
            <a:chExt cx="3906764" cy="840300"/>
          </a:xfrm>
        </p:grpSpPr>
        <p:sp>
          <p:nvSpPr>
            <p:cNvPr id="17" name="Google Shape;596;p38">
              <a:extLst>
                <a:ext uri="{FF2B5EF4-FFF2-40B4-BE49-F238E27FC236}">
                  <a16:creationId xmlns:a16="http://schemas.microsoft.com/office/drawing/2014/main" id="{D6593633-BF30-D346-71CE-2F9F280207E9}"/>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7;p38">
              <a:extLst>
                <a:ext uri="{FF2B5EF4-FFF2-40B4-BE49-F238E27FC236}">
                  <a16:creationId xmlns:a16="http://schemas.microsoft.com/office/drawing/2014/main" id="{D0AE734D-54F9-AAF6-C370-68900525F493}"/>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8;p38">
              <a:extLst>
                <a:ext uri="{FF2B5EF4-FFF2-40B4-BE49-F238E27FC236}">
                  <a16:creationId xmlns:a16="http://schemas.microsoft.com/office/drawing/2014/main" id="{D321B824-FF43-F040-32D0-1434FD8C83FA}"/>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4000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65545" y="950225"/>
            <a:ext cx="3709500" cy="3709500"/>
            <a:chOff x="0" y="0"/>
            <a:chExt cx="9892000" cy="9892000"/>
          </a:xfrm>
        </p:grpSpPr>
        <p:sp>
          <p:nvSpPr>
            <p:cNvPr id="3" name="Freeform 3"/>
            <p:cNvSpPr/>
            <p:nvPr/>
          </p:nvSpPr>
          <p:spPr>
            <a:xfrm>
              <a:off x="0" y="0"/>
              <a:ext cx="9892030" cy="9892030"/>
            </a:xfrm>
            <a:custGeom>
              <a:avLst/>
              <a:gdLst/>
              <a:ahLst/>
              <a:cxnLst/>
              <a:rect l="l" t="t" r="r" b="b"/>
              <a:pathLst>
                <a:path w="9892030" h="9892030">
                  <a:moveTo>
                    <a:pt x="0" y="4946015"/>
                  </a:moveTo>
                  <a:cubicBezTo>
                    <a:pt x="0" y="2214372"/>
                    <a:pt x="2214372" y="0"/>
                    <a:pt x="4946015" y="0"/>
                  </a:cubicBezTo>
                  <a:cubicBezTo>
                    <a:pt x="6594729" y="0"/>
                    <a:pt x="8243316" y="0"/>
                    <a:pt x="9892030" y="0"/>
                  </a:cubicBezTo>
                  <a:cubicBezTo>
                    <a:pt x="9892030" y="1648714"/>
                    <a:pt x="9892030" y="3297301"/>
                    <a:pt x="9892030" y="4946015"/>
                  </a:cubicBezTo>
                  <a:cubicBezTo>
                    <a:pt x="9892030" y="7677658"/>
                    <a:pt x="7677658" y="9892030"/>
                    <a:pt x="4946015" y="9892030"/>
                  </a:cubicBezTo>
                  <a:cubicBezTo>
                    <a:pt x="2214372" y="9892030"/>
                    <a:pt x="0" y="7677658"/>
                    <a:pt x="0" y="4946015"/>
                  </a:cubicBezTo>
                  <a:close/>
                </a:path>
              </a:pathLst>
            </a:custGeom>
            <a:solidFill>
              <a:srgbClr val="F3F3F3"/>
            </a:solidFill>
          </p:spPr>
        </p:sp>
      </p:grpSp>
      <p:sp>
        <p:nvSpPr>
          <p:cNvPr id="4" name="Freeform 4"/>
          <p:cNvSpPr/>
          <p:nvPr/>
        </p:nvSpPr>
        <p:spPr>
          <a:xfrm>
            <a:off x="5184718" y="1090900"/>
            <a:ext cx="3973950" cy="3189350"/>
          </a:xfrm>
          <a:custGeom>
            <a:avLst/>
            <a:gdLst/>
            <a:ahLst/>
            <a:cxnLst/>
            <a:rect l="l" t="t" r="r" b="b"/>
            <a:pathLst>
              <a:path w="7947900" h="6378700">
                <a:moveTo>
                  <a:pt x="0" y="0"/>
                </a:moveTo>
                <a:lnTo>
                  <a:pt x="7947900" y="0"/>
                </a:lnTo>
                <a:lnTo>
                  <a:pt x="7947900" y="6378700"/>
                </a:lnTo>
                <a:lnTo>
                  <a:pt x="0" y="6378700"/>
                </a:lnTo>
                <a:lnTo>
                  <a:pt x="0" y="0"/>
                </a:lnTo>
                <a:close/>
              </a:path>
            </a:pathLst>
          </a:custGeom>
          <a:blipFill>
            <a:blip r:embed="rId3"/>
            <a:stretch>
              <a:fillRect r="-46049" b="-3909"/>
            </a:stretch>
          </a:blipFill>
        </p:spPr>
      </p:sp>
      <p:grpSp>
        <p:nvGrpSpPr>
          <p:cNvPr id="5" name="Group 5"/>
          <p:cNvGrpSpPr/>
          <p:nvPr/>
        </p:nvGrpSpPr>
        <p:grpSpPr>
          <a:xfrm>
            <a:off x="3445899" y="1292418"/>
            <a:ext cx="104700" cy="104700"/>
            <a:chOff x="0" y="0"/>
            <a:chExt cx="279200" cy="279200"/>
          </a:xfrm>
        </p:grpSpPr>
        <p:sp>
          <p:nvSpPr>
            <p:cNvPr id="6" name="Freeform 6"/>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7" name="AutoShape 7"/>
          <p:cNvSpPr/>
          <p:nvPr/>
        </p:nvSpPr>
        <p:spPr>
          <a:xfrm>
            <a:off x="3545836" y="1342387"/>
            <a:ext cx="4742" cy="2381"/>
          </a:xfrm>
          <a:prstGeom prst="line">
            <a:avLst/>
          </a:prstGeom>
          <a:ln w="9525" cap="rnd">
            <a:solidFill>
              <a:srgbClr val="94979C"/>
            </a:solidFill>
            <a:prstDash val="solid"/>
            <a:headEnd type="none" w="sm" len="sm"/>
            <a:tailEnd type="none" w="sm" len="sm"/>
          </a:ln>
        </p:spPr>
      </p:sp>
      <p:sp>
        <p:nvSpPr>
          <p:cNvPr id="8" name="Freeform 8"/>
          <p:cNvSpPr/>
          <p:nvPr/>
        </p:nvSpPr>
        <p:spPr>
          <a:xfrm>
            <a:off x="3821049" y="1111068"/>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9"/>
          <p:cNvSpPr/>
          <p:nvPr/>
        </p:nvSpPr>
        <p:spPr>
          <a:xfrm>
            <a:off x="3545836" y="2088666"/>
            <a:ext cx="4742" cy="2382"/>
          </a:xfrm>
          <a:prstGeom prst="line">
            <a:avLst/>
          </a:prstGeom>
          <a:ln w="9525" cap="rnd">
            <a:solidFill>
              <a:srgbClr val="94979C"/>
            </a:solidFill>
            <a:prstDash val="solid"/>
            <a:headEnd type="none" w="sm" len="sm"/>
            <a:tailEnd type="none" w="sm" len="sm"/>
          </a:ln>
        </p:spPr>
      </p:sp>
      <p:grpSp>
        <p:nvGrpSpPr>
          <p:cNvPr id="10" name="Group 10"/>
          <p:cNvGrpSpPr/>
          <p:nvPr/>
        </p:nvGrpSpPr>
        <p:grpSpPr>
          <a:xfrm>
            <a:off x="3377798" y="2570619"/>
            <a:ext cx="104700" cy="104700"/>
            <a:chOff x="0" y="0"/>
            <a:chExt cx="279200" cy="279200"/>
          </a:xfrm>
        </p:grpSpPr>
        <p:sp>
          <p:nvSpPr>
            <p:cNvPr id="11" name="Freeform 11"/>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12" name="Freeform 12"/>
          <p:cNvSpPr/>
          <p:nvPr/>
        </p:nvSpPr>
        <p:spPr>
          <a:xfrm>
            <a:off x="3783487" y="2355249"/>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AutoShape 13"/>
          <p:cNvSpPr/>
          <p:nvPr/>
        </p:nvSpPr>
        <p:spPr>
          <a:xfrm>
            <a:off x="3545836" y="2834958"/>
            <a:ext cx="4742" cy="2381"/>
          </a:xfrm>
          <a:prstGeom prst="line">
            <a:avLst/>
          </a:prstGeom>
          <a:ln w="9525" cap="rnd">
            <a:solidFill>
              <a:srgbClr val="94979C"/>
            </a:solidFill>
            <a:prstDash val="solid"/>
            <a:headEnd type="none" w="sm" len="sm"/>
            <a:tailEnd type="none" w="sm" len="sm"/>
          </a:ln>
        </p:spPr>
      </p:sp>
      <p:sp>
        <p:nvSpPr>
          <p:cNvPr id="17" name="AutoShape 17"/>
          <p:cNvSpPr/>
          <p:nvPr/>
        </p:nvSpPr>
        <p:spPr>
          <a:xfrm flipH="1">
            <a:off x="3550578" y="3085650"/>
            <a:ext cx="2108983" cy="497981"/>
          </a:xfrm>
          <a:prstGeom prst="line">
            <a:avLst/>
          </a:prstGeom>
          <a:ln w="9525" cap="rnd">
            <a:solidFill>
              <a:srgbClr val="94979C"/>
            </a:solidFill>
            <a:prstDash val="solid"/>
            <a:headEnd type="none" w="sm" len="sm"/>
            <a:tailEnd type="none" w="sm" len="sm"/>
          </a:ln>
        </p:spPr>
      </p:sp>
      <p:grpSp>
        <p:nvGrpSpPr>
          <p:cNvPr id="21" name="Group 21"/>
          <p:cNvGrpSpPr/>
          <p:nvPr/>
        </p:nvGrpSpPr>
        <p:grpSpPr>
          <a:xfrm>
            <a:off x="6578845" y="1297375"/>
            <a:ext cx="104700" cy="104700"/>
            <a:chOff x="0" y="0"/>
            <a:chExt cx="279200" cy="279200"/>
          </a:xfrm>
        </p:grpSpPr>
        <p:sp>
          <p:nvSpPr>
            <p:cNvPr id="22" name="Freeform 22"/>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23" name="Freeform 23"/>
          <p:cNvSpPr/>
          <p:nvPr/>
        </p:nvSpPr>
        <p:spPr>
          <a:xfrm>
            <a:off x="4552111" y="2061549"/>
            <a:ext cx="753625" cy="372688"/>
          </a:xfrm>
          <a:custGeom>
            <a:avLst/>
            <a:gdLst/>
            <a:ahLst/>
            <a:cxnLst/>
            <a:rect l="l" t="t" r="r" b="b"/>
            <a:pathLst>
              <a:path w="1507250" h="745376">
                <a:moveTo>
                  <a:pt x="0" y="0"/>
                </a:moveTo>
                <a:lnTo>
                  <a:pt x="1507250" y="0"/>
                </a:lnTo>
                <a:lnTo>
                  <a:pt x="1507250" y="745376"/>
                </a:lnTo>
                <a:lnTo>
                  <a:pt x="0" y="7453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1100768" y="3116622"/>
            <a:ext cx="4083950" cy="1791425"/>
            <a:chOff x="0" y="0"/>
            <a:chExt cx="1866619" cy="390469"/>
          </a:xfrm>
        </p:grpSpPr>
        <p:sp>
          <p:nvSpPr>
            <p:cNvPr id="25" name="Freeform 25"/>
            <p:cNvSpPr/>
            <p:nvPr/>
          </p:nvSpPr>
          <p:spPr>
            <a:xfrm>
              <a:off x="0" y="0"/>
              <a:ext cx="1866619" cy="390469"/>
            </a:xfrm>
            <a:custGeom>
              <a:avLst/>
              <a:gdLst/>
              <a:ahLst/>
              <a:cxnLst/>
              <a:rect l="l" t="t" r="r" b="b"/>
              <a:pathLst>
                <a:path w="1866619" h="390469">
                  <a:moveTo>
                    <a:pt x="0" y="0"/>
                  </a:moveTo>
                  <a:lnTo>
                    <a:pt x="1866619" y="0"/>
                  </a:lnTo>
                  <a:lnTo>
                    <a:pt x="1866619" y="390469"/>
                  </a:lnTo>
                  <a:lnTo>
                    <a:pt x="0" y="390469"/>
                  </a:lnTo>
                  <a:close/>
                </a:path>
              </a:pathLst>
            </a:custGeom>
            <a:solidFill>
              <a:srgbClr val="E63613"/>
            </a:solidFill>
          </p:spPr>
        </p:sp>
        <p:sp>
          <p:nvSpPr>
            <p:cNvPr id="26" name="TextBox 26"/>
            <p:cNvSpPr txBox="1"/>
            <p:nvPr/>
          </p:nvSpPr>
          <p:spPr>
            <a:xfrm>
              <a:off x="23948" y="0"/>
              <a:ext cx="1842671" cy="374603"/>
            </a:xfrm>
            <a:prstGeom prst="rect">
              <a:avLst/>
            </a:prstGeom>
          </p:spPr>
          <p:txBody>
            <a:bodyPr lIns="25400" tIns="25400" rIns="25400" bIns="25400" rtlCol="0" anchor="ctr"/>
            <a:lstStyle/>
            <a:p>
              <a:pPr>
                <a:lnSpc>
                  <a:spcPts val="2160"/>
                </a:lnSpc>
              </a:pPr>
              <a:r>
                <a:rPr lang="vi-VN" sz="1800" dirty="0">
                  <a:solidFill>
                    <a:srgbClr val="FFFFFF"/>
                  </a:solidFill>
                  <a:latin typeface="Inter Boldy"/>
                </a:rPr>
                <a:t>Phương pháp McCabe - Thiele cho phép xác định:</a:t>
              </a:r>
            </a:p>
            <a:p>
              <a:pPr marL="285750" indent="-285750">
                <a:lnSpc>
                  <a:spcPts val="2160"/>
                </a:lnSpc>
                <a:buFont typeface="Arial" panose="020B0604020202020204" pitchFamily="34" charset="0"/>
                <a:buChar char="•"/>
              </a:pPr>
              <a:r>
                <a:rPr lang="vi-VN" sz="1800" dirty="0">
                  <a:solidFill>
                    <a:srgbClr val="FFFFFF"/>
                  </a:solidFill>
                  <a:latin typeface="Inter Boldy"/>
                </a:rPr>
                <a:t>Số lượng giai đoạn lý thuyết (N)</a:t>
              </a:r>
            </a:p>
            <a:p>
              <a:pPr marL="228600" indent="-228600">
                <a:lnSpc>
                  <a:spcPts val="2160"/>
                </a:lnSpc>
                <a:buFont typeface="Arial" panose="020B0604020202020204" pitchFamily="34" charset="0"/>
                <a:buChar char="•"/>
              </a:pPr>
              <a:r>
                <a:rPr lang="vi-VN" sz="1600" dirty="0">
                  <a:solidFill>
                    <a:srgbClr val="FFFFFF"/>
                  </a:solidFill>
                  <a:latin typeface="Inter Boldy"/>
                </a:rPr>
                <a:t>Vị trí cấp liệu và vị trí rút sản phẩm tối ưu</a:t>
              </a:r>
            </a:p>
            <a:p>
              <a:pPr marL="228600" indent="-228600">
                <a:lnSpc>
                  <a:spcPts val="2160"/>
                </a:lnSpc>
                <a:buFont typeface="Arial" panose="020B0604020202020204" pitchFamily="34" charset="0"/>
                <a:buChar char="•"/>
              </a:pPr>
              <a:r>
                <a:rPr lang="en-US" sz="1600" dirty="0" err="1">
                  <a:solidFill>
                    <a:srgbClr val="FFFFFF"/>
                  </a:solidFill>
                  <a:latin typeface="Inter Boldy"/>
                </a:rPr>
                <a:t>Hiệu</a:t>
              </a:r>
              <a:r>
                <a:rPr lang="en-US" sz="1600" dirty="0">
                  <a:solidFill>
                    <a:srgbClr val="FFFFFF"/>
                  </a:solidFill>
                  <a:latin typeface="Inter Boldy"/>
                </a:rPr>
                <a:t> </a:t>
              </a:r>
              <a:r>
                <a:rPr lang="en-US" sz="1600" dirty="0" err="1">
                  <a:solidFill>
                    <a:srgbClr val="FFFFFF"/>
                  </a:solidFill>
                  <a:latin typeface="Inter Boldy"/>
                </a:rPr>
                <a:t>suất</a:t>
              </a:r>
              <a:r>
                <a:rPr lang="en-US" sz="1600" dirty="0">
                  <a:solidFill>
                    <a:srgbClr val="FFFFFF"/>
                  </a:solidFill>
                  <a:latin typeface="Inter Boldy"/>
                </a:rPr>
                <a:t> </a:t>
              </a:r>
              <a:r>
                <a:rPr lang="en-US" sz="1600" dirty="0" err="1">
                  <a:solidFill>
                    <a:srgbClr val="FFFFFF"/>
                  </a:solidFill>
                  <a:latin typeface="Inter Boldy"/>
                </a:rPr>
                <a:t>hoạt</a:t>
              </a:r>
              <a:r>
                <a:rPr lang="en-US" sz="1600" dirty="0">
                  <a:solidFill>
                    <a:srgbClr val="FFFFFF"/>
                  </a:solidFill>
                  <a:latin typeface="Inter Boldy"/>
                </a:rPr>
                <a:t> </a:t>
              </a:r>
              <a:r>
                <a:rPr lang="en-US" sz="1600" dirty="0" err="1">
                  <a:solidFill>
                    <a:srgbClr val="FFFFFF"/>
                  </a:solidFill>
                  <a:latin typeface="Inter Boldy"/>
                </a:rPr>
                <a:t>động</a:t>
              </a:r>
              <a:endParaRPr lang="en-US" sz="1600" dirty="0">
                <a:solidFill>
                  <a:srgbClr val="FFFFFF"/>
                </a:solidFill>
                <a:latin typeface="Inter Boldy"/>
              </a:endParaRPr>
            </a:p>
          </p:txBody>
        </p:sp>
      </p:grpSp>
      <p:sp>
        <p:nvSpPr>
          <p:cNvPr id="27" name="TextBox 27"/>
          <p:cNvSpPr txBox="1"/>
          <p:nvPr/>
        </p:nvSpPr>
        <p:spPr>
          <a:xfrm>
            <a:off x="844588" y="188225"/>
            <a:ext cx="7612575" cy="493661"/>
          </a:xfrm>
          <a:prstGeom prst="rect">
            <a:avLst/>
          </a:prstGeom>
        </p:spPr>
        <p:txBody>
          <a:bodyPr lIns="0" tIns="0" rIns="0" bIns="0" rtlCol="0" anchor="t">
            <a:spAutoFit/>
          </a:bodyPr>
          <a:lstStyle/>
          <a:p>
            <a:pPr algn="ctr">
              <a:lnSpc>
                <a:spcPts val="4080"/>
              </a:lnSpc>
            </a:pPr>
            <a:r>
              <a:rPr lang="en-US" sz="3400" dirty="0" err="1">
                <a:solidFill>
                  <a:srgbClr val="202124"/>
                </a:solidFill>
                <a:latin typeface="Inter Bold"/>
              </a:rPr>
              <a:t>Khái</a:t>
            </a:r>
            <a:r>
              <a:rPr lang="en-US" sz="3400" dirty="0">
                <a:solidFill>
                  <a:srgbClr val="202124"/>
                </a:solidFill>
                <a:latin typeface="Inter Bold"/>
              </a:rPr>
              <a:t> </a:t>
            </a:r>
            <a:r>
              <a:rPr lang="en-US" sz="3400" dirty="0" err="1">
                <a:solidFill>
                  <a:srgbClr val="202124"/>
                </a:solidFill>
                <a:latin typeface="Inter Bold"/>
              </a:rPr>
              <a:t>quát</a:t>
            </a:r>
            <a:r>
              <a:rPr lang="en-US" sz="3400" dirty="0">
                <a:solidFill>
                  <a:srgbClr val="202124"/>
                </a:solidFill>
                <a:latin typeface="Inter Bold"/>
              </a:rPr>
              <a:t> </a:t>
            </a:r>
            <a:r>
              <a:rPr lang="en-US" sz="3400" dirty="0" err="1">
                <a:solidFill>
                  <a:srgbClr val="202124"/>
                </a:solidFill>
                <a:latin typeface="Inter Bold"/>
              </a:rPr>
              <a:t>chung</a:t>
            </a:r>
            <a:endParaRPr lang="en-US" sz="3400" dirty="0">
              <a:solidFill>
                <a:srgbClr val="202124"/>
              </a:solidFill>
              <a:latin typeface="Inter Bold"/>
            </a:endParaRPr>
          </a:p>
        </p:txBody>
      </p:sp>
      <p:sp>
        <p:nvSpPr>
          <p:cNvPr id="28" name="TextBox 28"/>
          <p:cNvSpPr txBox="1"/>
          <p:nvPr/>
        </p:nvSpPr>
        <p:spPr>
          <a:xfrm>
            <a:off x="403343" y="992017"/>
            <a:ext cx="3007258" cy="675634"/>
          </a:xfrm>
          <a:prstGeom prst="rect">
            <a:avLst/>
          </a:prstGeom>
        </p:spPr>
        <p:txBody>
          <a:bodyPr wrap="square" lIns="0" tIns="0" rIns="0" bIns="0" rtlCol="0" anchor="t">
            <a:spAutoFit/>
          </a:bodyPr>
          <a:lstStyle/>
          <a:p>
            <a:pPr algn="just">
              <a:lnSpc>
                <a:spcPts val="1800"/>
              </a:lnSpc>
            </a:pPr>
            <a:r>
              <a:rPr lang="vi-VN" dirty="0">
                <a:solidFill>
                  <a:srgbClr val="36383C"/>
                </a:solidFill>
                <a:latin typeface="Inter Boldy)"/>
              </a:rPr>
              <a:t>Phương pháp McCabe–Thiele là một kỹ thuật thường được sử dụng trong lĩnh vực kỹ thuật hóa học và dầu khí. </a:t>
            </a:r>
            <a:endParaRPr lang="en-US" dirty="0">
              <a:solidFill>
                <a:srgbClr val="36383C"/>
              </a:solidFill>
              <a:latin typeface="Inter Boldy)"/>
            </a:endParaRPr>
          </a:p>
        </p:txBody>
      </p:sp>
      <p:sp>
        <p:nvSpPr>
          <p:cNvPr id="29" name="TextBox 29"/>
          <p:cNvSpPr txBox="1"/>
          <p:nvPr/>
        </p:nvSpPr>
        <p:spPr>
          <a:xfrm>
            <a:off x="369896" y="2297677"/>
            <a:ext cx="2997733" cy="692497"/>
          </a:xfrm>
          <a:prstGeom prst="rect">
            <a:avLst/>
          </a:prstGeom>
        </p:spPr>
        <p:txBody>
          <a:bodyPr wrap="square" lIns="0" tIns="0" rIns="0" bIns="0" rtlCol="0" anchor="t">
            <a:spAutoFit/>
          </a:bodyPr>
          <a:lstStyle/>
          <a:p>
            <a:pPr algn="just">
              <a:lnSpc>
                <a:spcPts val="1800"/>
              </a:lnSpc>
            </a:pPr>
            <a:r>
              <a:rPr lang="vi-VN" sz="1500" dirty="0">
                <a:solidFill>
                  <a:srgbClr val="36383C"/>
                </a:solidFill>
                <a:latin typeface="Inter Boldy)"/>
              </a:rPr>
              <a:t>Phương pháp này sử dụng sơ đồ xy để biểu diễn mối quan hệ giữa thành phần hỗn hợp đầu vào</a:t>
            </a:r>
            <a:endParaRPr lang="en-US" sz="1500" dirty="0">
              <a:solidFill>
                <a:srgbClr val="36383C"/>
              </a:solidFill>
              <a:latin typeface="Inter Boldy)"/>
            </a:endParaRPr>
          </a:p>
        </p:txBody>
      </p:sp>
      <p:sp>
        <p:nvSpPr>
          <p:cNvPr id="30" name="Arrow: Right 29">
            <a:extLst>
              <a:ext uri="{FF2B5EF4-FFF2-40B4-BE49-F238E27FC236}">
                <a16:creationId xmlns:a16="http://schemas.microsoft.com/office/drawing/2014/main" id="{3A0A25FB-15C8-47AD-81F3-E2446D9EBAF8}"/>
              </a:ext>
            </a:extLst>
          </p:cNvPr>
          <p:cNvSpPr/>
          <p:nvPr/>
        </p:nvSpPr>
        <p:spPr>
          <a:xfrm>
            <a:off x="232869" y="3975939"/>
            <a:ext cx="623608" cy="299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713" y="257175"/>
            <a:ext cx="7863938" cy="493661"/>
          </a:xfrm>
          <a:prstGeom prst="rect">
            <a:avLst/>
          </a:prstGeom>
        </p:spPr>
        <p:txBody>
          <a:bodyPr lIns="0" tIns="0" rIns="0" bIns="0" rtlCol="0" anchor="t">
            <a:spAutoFit/>
          </a:bodyPr>
          <a:lstStyle/>
          <a:p>
            <a:pPr algn="ctr">
              <a:lnSpc>
                <a:spcPts val="4080"/>
              </a:lnSpc>
            </a:pPr>
            <a:r>
              <a:rPr lang="en-US" sz="3400" dirty="0" err="1">
                <a:solidFill>
                  <a:srgbClr val="202124"/>
                </a:solidFill>
                <a:latin typeface="Inter Bold"/>
              </a:rPr>
              <a:t>Công</a:t>
            </a:r>
            <a:r>
              <a:rPr lang="en-US" sz="3400" dirty="0">
                <a:solidFill>
                  <a:srgbClr val="202124"/>
                </a:solidFill>
                <a:latin typeface="Inter Bold"/>
              </a:rPr>
              <a:t> </a:t>
            </a:r>
            <a:r>
              <a:rPr lang="en-US" sz="3400" dirty="0" err="1">
                <a:solidFill>
                  <a:srgbClr val="202124"/>
                </a:solidFill>
                <a:latin typeface="Inter Bold"/>
              </a:rPr>
              <a:t>thức</a:t>
            </a:r>
            <a:r>
              <a:rPr lang="en-US" sz="3400" dirty="0">
                <a:solidFill>
                  <a:srgbClr val="202124"/>
                </a:solidFill>
                <a:latin typeface="Inter Bold"/>
              </a:rPr>
              <a:t> </a:t>
            </a:r>
            <a:r>
              <a:rPr lang="en-US" sz="3400" dirty="0" err="1">
                <a:solidFill>
                  <a:srgbClr val="202124"/>
                </a:solidFill>
                <a:latin typeface="Inter Bold"/>
              </a:rPr>
              <a:t>tổng</a:t>
            </a:r>
            <a:r>
              <a:rPr lang="en-US" sz="3400" dirty="0">
                <a:solidFill>
                  <a:srgbClr val="202124"/>
                </a:solidFill>
                <a:latin typeface="Inter Bold"/>
              </a:rPr>
              <a:t> </a:t>
            </a:r>
            <a:r>
              <a:rPr lang="en-US" sz="3400" dirty="0" err="1">
                <a:solidFill>
                  <a:srgbClr val="202124"/>
                </a:solidFill>
                <a:latin typeface="Inter Bold"/>
              </a:rPr>
              <a:t>quát</a:t>
            </a:r>
            <a:r>
              <a:rPr lang="en-US" sz="3400" dirty="0">
                <a:solidFill>
                  <a:srgbClr val="202124"/>
                </a:solidFill>
                <a:latin typeface="Inter Bold"/>
              </a:rPr>
              <a:t>:</a:t>
            </a:r>
          </a:p>
        </p:txBody>
      </p:sp>
      <p:sp>
        <p:nvSpPr>
          <p:cNvPr id="6" name="TextBox 6"/>
          <p:cNvSpPr txBox="1"/>
          <p:nvPr/>
        </p:nvSpPr>
        <p:spPr>
          <a:xfrm>
            <a:off x="3276600" y="949501"/>
            <a:ext cx="4198401" cy="260841"/>
          </a:xfrm>
          <a:prstGeom prst="rect">
            <a:avLst/>
          </a:prstGeom>
        </p:spPr>
        <p:txBody>
          <a:bodyPr wrap="square" lIns="0" tIns="0" rIns="0" bIns="0" rtlCol="0" anchor="t">
            <a:spAutoFit/>
          </a:bodyPr>
          <a:lstStyle/>
          <a:p>
            <a:pPr algn="ctr">
              <a:lnSpc>
                <a:spcPts val="2087"/>
              </a:lnSpc>
            </a:pPr>
            <a:r>
              <a:rPr lang="vi-VN" sz="1739" dirty="0">
                <a:solidFill>
                  <a:srgbClr val="202124"/>
                </a:solidFill>
                <a:latin typeface="Inter Boldy"/>
                <a:ea typeface="Cambria" panose="02040503050406030204" pitchFamily="18" charset="0"/>
                <a:cs typeface="Arimo" panose="020B0604020202020204" charset="0"/>
              </a:rPr>
              <a:t>Cân bằng tổng thể ta có:</a:t>
            </a:r>
            <a:r>
              <a:rPr lang="vi-VN" sz="1739" dirty="0">
                <a:solidFill>
                  <a:srgbClr val="202124"/>
                </a:solidFill>
                <a:latin typeface="Inter Boldy"/>
                <a:ea typeface="Cambria" panose="02040503050406030204" pitchFamily="18" charset="0"/>
              </a:rPr>
              <a:t> </a:t>
            </a:r>
            <a:r>
              <a:rPr lang="vi-VN" sz="1739" b="1" dirty="0">
                <a:solidFill>
                  <a:srgbClr val="202124"/>
                </a:solidFill>
                <a:latin typeface="Inter Boldy"/>
                <a:ea typeface="Cambria" panose="02040503050406030204" pitchFamily="18" charset="0"/>
              </a:rPr>
              <a:t>F = D +B </a:t>
            </a:r>
            <a:endParaRPr lang="en-US" sz="1739" b="1" dirty="0">
              <a:solidFill>
                <a:srgbClr val="202124"/>
              </a:solidFill>
              <a:latin typeface="Inter Boldy"/>
              <a:ea typeface="Cambria" panose="02040503050406030204" pitchFamily="18" charset="0"/>
            </a:endParaRPr>
          </a:p>
        </p:txBody>
      </p:sp>
      <p:sp>
        <p:nvSpPr>
          <p:cNvPr id="7" name="TextBox 7"/>
          <p:cNvSpPr txBox="1"/>
          <p:nvPr/>
        </p:nvSpPr>
        <p:spPr>
          <a:xfrm>
            <a:off x="1114866" y="1203898"/>
            <a:ext cx="1234002" cy="166712"/>
          </a:xfrm>
          <a:prstGeom prst="rect">
            <a:avLst/>
          </a:prstGeom>
        </p:spPr>
        <p:txBody>
          <a:bodyPr lIns="0" tIns="0" rIns="0" bIns="0" rtlCol="0" anchor="t">
            <a:spAutoFit/>
          </a:bodyPr>
          <a:lstStyle/>
          <a:p>
            <a:pPr algn="ctr">
              <a:lnSpc>
                <a:spcPts val="1304"/>
              </a:lnSpc>
            </a:pPr>
            <a:endParaRPr lang="en-US" sz="1087" dirty="0">
              <a:solidFill>
                <a:srgbClr val="36383C"/>
              </a:solidFill>
              <a:latin typeface="Arimo"/>
            </a:endParaRPr>
          </a:p>
        </p:txBody>
      </p:sp>
      <p:sp>
        <p:nvSpPr>
          <p:cNvPr id="11" name="Freeform 11"/>
          <p:cNvSpPr/>
          <p:nvPr/>
        </p:nvSpPr>
        <p:spPr>
          <a:xfrm>
            <a:off x="599025" y="4623792"/>
            <a:ext cx="692911" cy="150360"/>
          </a:xfrm>
          <a:custGeom>
            <a:avLst/>
            <a:gdLst/>
            <a:ahLst/>
            <a:cxnLst/>
            <a:rect l="l" t="t" r="r" b="b"/>
            <a:pathLst>
              <a:path w="1385821" h="300719">
                <a:moveTo>
                  <a:pt x="0" y="0"/>
                </a:moveTo>
                <a:lnTo>
                  <a:pt x="1385821" y="0"/>
                </a:lnTo>
                <a:lnTo>
                  <a:pt x="1385821" y="300719"/>
                </a:lnTo>
                <a:lnTo>
                  <a:pt x="0" y="300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2" name="Picture 11">
            <a:extLst>
              <a:ext uri="{FF2B5EF4-FFF2-40B4-BE49-F238E27FC236}">
                <a16:creationId xmlns:a16="http://schemas.microsoft.com/office/drawing/2014/main" id="{F698BE76-C952-384F-E466-AAEDBF43D0F7}"/>
              </a:ext>
            </a:extLst>
          </p:cNvPr>
          <p:cNvPicPr>
            <a:picLocks noChangeAspect="1"/>
          </p:cNvPicPr>
          <p:nvPr/>
        </p:nvPicPr>
        <p:blipFill rotWithShape="1">
          <a:blip r:embed="rId4">
            <a:extLst>
              <a:ext uri="{28A0092B-C50C-407E-A947-70E740481C1C}">
                <a14:useLocalDpi xmlns:a14="http://schemas.microsoft.com/office/drawing/2010/main" val="0"/>
              </a:ext>
            </a:extLst>
          </a:blip>
          <a:srcRect l="61015" t="6992" r="1" b="12490"/>
          <a:stretch/>
        </p:blipFill>
        <p:spPr bwMode="auto">
          <a:xfrm>
            <a:off x="304800" y="750836"/>
            <a:ext cx="3064015" cy="3560202"/>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TextBox 6">
                <a:extLst>
                  <a:ext uri="{FF2B5EF4-FFF2-40B4-BE49-F238E27FC236}">
                    <a16:creationId xmlns:a16="http://schemas.microsoft.com/office/drawing/2014/main" id="{9F23C803-410A-A972-7BB3-B45950B87F19}"/>
                  </a:ext>
                </a:extLst>
              </p:cNvPr>
              <p:cNvSpPr txBox="1"/>
              <p:nvPr/>
            </p:nvSpPr>
            <p:spPr>
              <a:xfrm>
                <a:off x="3276600" y="1315311"/>
                <a:ext cx="4752535" cy="260136"/>
              </a:xfrm>
              <a:prstGeom prst="rect">
                <a:avLst/>
              </a:prstGeom>
            </p:spPr>
            <p:txBody>
              <a:bodyPr wrap="square" lIns="0" tIns="0" rIns="0" bIns="0" rtlCol="0" anchor="t">
                <a:spAutoFit/>
              </a:bodyPr>
              <a:lstStyle/>
              <a:p>
                <a:pPr algn="ctr">
                  <a:lnSpc>
                    <a:spcPts val="2087"/>
                  </a:lnSpc>
                </a:pPr>
                <a:r>
                  <a:rPr lang="vi-VN" sz="1739" dirty="0">
                    <a:solidFill>
                      <a:schemeClr val="bg1"/>
                    </a:solidFill>
                    <a:latin typeface="Inter Boldy"/>
                    <a:ea typeface="Arimo" panose="020B0604020202020204" charset="0"/>
                    <a:cs typeface="Arimo" panose="020B0604020202020204" charset="0"/>
                  </a:rPr>
                  <a:t>Cân bằng tổng thể ta có:</a:t>
                </a:r>
                <a:r>
                  <a:rPr lang="vi-VN" sz="1739" dirty="0">
                    <a:solidFill>
                      <a:schemeClr val="bg1"/>
                    </a:solidFill>
                    <a:latin typeface="Inter Boldy"/>
                  </a:rPr>
                  <a:t> </a:t>
                </a:r>
                <a:r>
                  <a:rPr lang="vi-VN" sz="1739" b="1" dirty="0">
                    <a:solidFill>
                      <a:srgbClr val="202124"/>
                    </a:solidFill>
                    <a:latin typeface="Inter Boldy"/>
                    <a:ea typeface="Cambria" panose="02040503050406030204" pitchFamily="18" charset="0"/>
                  </a:rPr>
                  <a:t>F.</a:t>
                </a:r>
                <a14:m>
                  <m:oMath xmlns:m="http://schemas.openxmlformats.org/officeDocument/2006/math">
                    <m:sSub>
                      <m:sSubPr>
                        <m:ctrlPr>
                          <a:rPr lang="vi-VN" sz="1739" b="1" i="1">
                            <a:solidFill>
                              <a:srgbClr val="202124"/>
                            </a:solidFill>
                            <a:latin typeface="Cambria Math" panose="02040503050406030204" pitchFamily="18" charset="0"/>
                          </a:rPr>
                        </m:ctrlPr>
                      </m:sSubPr>
                      <m:e>
                        <m:r>
                          <a:rPr lang="vi-VN" sz="1739" b="1" i="1">
                            <a:solidFill>
                              <a:srgbClr val="202124"/>
                            </a:solidFill>
                            <a:latin typeface="Cambria Math" panose="02040503050406030204" pitchFamily="18" charset="0"/>
                          </a:rPr>
                          <m:t>𝒛</m:t>
                        </m:r>
                      </m:e>
                      <m:sub>
                        <m:r>
                          <a:rPr lang="vi-VN" sz="1739" b="1" i="1">
                            <a:solidFill>
                              <a:srgbClr val="202124"/>
                            </a:solidFill>
                            <a:latin typeface="Cambria Math" panose="02040503050406030204" pitchFamily="18" charset="0"/>
                          </a:rPr>
                          <m:t>𝑭</m:t>
                        </m:r>
                      </m:sub>
                    </m:sSub>
                  </m:oMath>
                </a14:m>
                <a:r>
                  <a:rPr lang="vi-VN" sz="1739" b="1" dirty="0">
                    <a:solidFill>
                      <a:srgbClr val="202124"/>
                    </a:solidFill>
                    <a:latin typeface="Inter Boldy"/>
                    <a:ea typeface="Cambria" panose="02040503050406030204" pitchFamily="18" charset="0"/>
                  </a:rPr>
                  <a:t> = D.</a:t>
                </a:r>
                <a14:m>
                  <m:oMath xmlns:m="http://schemas.openxmlformats.org/officeDocument/2006/math">
                    <m:sSub>
                      <m:sSubPr>
                        <m:ctrlPr>
                          <a:rPr lang="vi-VN" sz="1739" b="1" i="1">
                            <a:solidFill>
                              <a:srgbClr val="202124"/>
                            </a:solidFill>
                            <a:latin typeface="Cambria Math" panose="02040503050406030204" pitchFamily="18" charset="0"/>
                            <a:ea typeface="Cambria" panose="02040503050406030204" pitchFamily="18" charset="0"/>
                          </a:rPr>
                        </m:ctrlPr>
                      </m:sSubPr>
                      <m:e>
                        <m:r>
                          <a:rPr lang="vi-VN" sz="1739" b="1" i="1">
                            <a:solidFill>
                              <a:srgbClr val="202124"/>
                            </a:solidFill>
                            <a:latin typeface="Cambria Math" panose="02040503050406030204" pitchFamily="18" charset="0"/>
                            <a:ea typeface="Cambria" panose="02040503050406030204" pitchFamily="18" charset="0"/>
                          </a:rPr>
                          <m:t>𝒙</m:t>
                        </m:r>
                      </m:e>
                      <m:sub>
                        <m:r>
                          <a:rPr lang="vi-VN" sz="1739" b="1" i="1">
                            <a:solidFill>
                              <a:srgbClr val="202124"/>
                            </a:solidFill>
                            <a:latin typeface="Cambria Math" panose="02040503050406030204" pitchFamily="18" charset="0"/>
                            <a:ea typeface="Cambria" panose="02040503050406030204" pitchFamily="18" charset="0"/>
                          </a:rPr>
                          <m:t>𝑫</m:t>
                        </m:r>
                      </m:sub>
                    </m:sSub>
                  </m:oMath>
                </a14:m>
                <a:r>
                  <a:rPr lang="vi-VN" sz="1739" b="1" dirty="0">
                    <a:solidFill>
                      <a:srgbClr val="202124"/>
                    </a:solidFill>
                    <a:latin typeface="Inter Boldy"/>
                    <a:ea typeface="Cambria" panose="02040503050406030204" pitchFamily="18" charset="0"/>
                  </a:rPr>
                  <a:t> +B.</a:t>
                </a:r>
                <a14:m>
                  <m:oMath xmlns:m="http://schemas.openxmlformats.org/officeDocument/2006/math">
                    <m:sSub>
                      <m:sSubPr>
                        <m:ctrlPr>
                          <a:rPr lang="vi-VN" sz="1739" b="1" i="1">
                            <a:solidFill>
                              <a:srgbClr val="202124"/>
                            </a:solidFill>
                            <a:latin typeface="Cambria Math" panose="02040503050406030204" pitchFamily="18" charset="0"/>
                            <a:ea typeface="Cambria" panose="02040503050406030204" pitchFamily="18" charset="0"/>
                          </a:rPr>
                        </m:ctrlPr>
                      </m:sSubPr>
                      <m:e>
                        <m:r>
                          <a:rPr lang="vi-VN" sz="1739" b="1" i="1">
                            <a:solidFill>
                              <a:srgbClr val="202124"/>
                            </a:solidFill>
                            <a:latin typeface="Cambria Math" panose="02040503050406030204" pitchFamily="18" charset="0"/>
                            <a:ea typeface="Cambria" panose="02040503050406030204" pitchFamily="18" charset="0"/>
                          </a:rPr>
                          <m:t>𝒙</m:t>
                        </m:r>
                      </m:e>
                      <m:sub>
                        <m:r>
                          <a:rPr lang="vi-VN" sz="1739" b="1" i="1">
                            <a:solidFill>
                              <a:srgbClr val="202124"/>
                            </a:solidFill>
                            <a:latin typeface="Cambria Math" panose="02040503050406030204" pitchFamily="18" charset="0"/>
                            <a:ea typeface="Cambria" panose="02040503050406030204" pitchFamily="18" charset="0"/>
                          </a:rPr>
                          <m:t>𝑩</m:t>
                        </m:r>
                      </m:sub>
                    </m:sSub>
                  </m:oMath>
                </a14:m>
                <a:r>
                  <a:rPr lang="vi-VN" sz="1739" dirty="0">
                    <a:solidFill>
                      <a:srgbClr val="202124"/>
                    </a:solidFill>
                    <a:latin typeface="Inter Boldy"/>
                    <a:ea typeface="Cambria" panose="02040503050406030204" pitchFamily="18" charset="0"/>
                  </a:rPr>
                  <a:t> </a:t>
                </a:r>
                <a:endParaRPr lang="en-US" sz="1739" dirty="0">
                  <a:solidFill>
                    <a:srgbClr val="202124"/>
                  </a:solidFill>
                  <a:latin typeface="Inter Boldy"/>
                  <a:ea typeface="Cambria" panose="02040503050406030204" pitchFamily="18" charset="0"/>
                </a:endParaRPr>
              </a:p>
            </p:txBody>
          </p:sp>
        </mc:Choice>
        <mc:Fallback xmlns="">
          <p:sp>
            <p:nvSpPr>
              <p:cNvPr id="13" name="TextBox 6">
                <a:extLst>
                  <a:ext uri="{FF2B5EF4-FFF2-40B4-BE49-F238E27FC236}">
                    <a16:creationId xmlns:a16="http://schemas.microsoft.com/office/drawing/2014/main" id="{9F23C803-410A-A972-7BB3-B45950B87F19}"/>
                  </a:ext>
                </a:extLst>
              </p:cNvPr>
              <p:cNvSpPr txBox="1">
                <a:spLocks noRot="1" noChangeAspect="1" noMove="1" noResize="1" noEditPoints="1" noAdjustHandles="1" noChangeArrowheads="1" noChangeShapeType="1" noTextEdit="1"/>
              </p:cNvSpPr>
              <p:nvPr/>
            </p:nvSpPr>
            <p:spPr>
              <a:xfrm>
                <a:off x="3276600" y="1315311"/>
                <a:ext cx="4752535" cy="260136"/>
              </a:xfrm>
              <a:prstGeom prst="rect">
                <a:avLst/>
              </a:prstGeom>
              <a:blipFill>
                <a:blip r:embed="rId5"/>
                <a:stretch>
                  <a:fillRect t="-26190" b="-5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00B7D420-D6CD-B2F5-6D33-D742A5CBEC0F}"/>
                  </a:ext>
                </a:extLst>
              </p:cNvPr>
              <p:cNvGraphicFramePr>
                <a:graphicFrameLocks noGrp="1"/>
              </p:cNvGraphicFramePr>
              <p:nvPr>
                <p:extLst>
                  <p:ext uri="{D42A27DB-BD31-4B8C-83A1-F6EECF244321}">
                    <p14:modId xmlns:p14="http://schemas.microsoft.com/office/powerpoint/2010/main" val="598777731"/>
                  </p:ext>
                </p:extLst>
              </p:nvPr>
            </p:nvGraphicFramePr>
            <p:xfrm>
              <a:off x="3724707" y="2178567"/>
              <a:ext cx="4549052" cy="785940"/>
            </p:xfrm>
            <a:graphic>
              <a:graphicData uri="http://schemas.openxmlformats.org/drawingml/2006/table">
                <a:tbl>
                  <a:tblPr firstRow="1" bandRow="1">
                    <a:tableStyleId>{2D5ABB26-0587-4C30-8999-92F81FD0307C}</a:tableStyleId>
                  </a:tblPr>
                  <a:tblGrid>
                    <a:gridCol w="2274526">
                      <a:extLst>
                        <a:ext uri="{9D8B030D-6E8A-4147-A177-3AD203B41FA5}">
                          <a16:colId xmlns:a16="http://schemas.microsoft.com/office/drawing/2014/main" val="2845192814"/>
                        </a:ext>
                      </a:extLst>
                    </a:gridCol>
                    <a:gridCol w="2274526">
                      <a:extLst>
                        <a:ext uri="{9D8B030D-6E8A-4147-A177-3AD203B41FA5}">
                          <a16:colId xmlns:a16="http://schemas.microsoft.com/office/drawing/2014/main" val="3418984777"/>
                        </a:ext>
                      </a:extLst>
                    </a:gridCol>
                  </a:tblGrid>
                  <a:tr h="259080">
                    <a:tc>
                      <a:txBody>
                        <a:bodyPr/>
                        <a:lstStyle/>
                        <a:p>
                          <a:pPr algn="ctr"/>
                          <a:r>
                            <a:rPr lang="vi-VN" sz="1400" b="1" dirty="0">
                              <a:latin typeface="Inter Boldy"/>
                              <a:ea typeface="Cambria" panose="02040503050406030204" pitchFamily="18" charset="0"/>
                            </a:rPr>
                            <a:t>Tỉ số Reflux</a:t>
                          </a:r>
                          <a:endParaRPr lang="en-US" sz="1400" b="1" dirty="0">
                            <a:latin typeface="Inter Boldy"/>
                            <a:ea typeface="Cambria" panose="02040503050406030204" pitchFamily="18" charset="0"/>
                          </a:endParaRPr>
                        </a:p>
                      </a:txBody>
                      <a:tcPr marL="45720" marR="45720" marT="22860" marB="22860"/>
                    </a:tc>
                    <a:tc>
                      <a:txBody>
                        <a:bodyPr/>
                        <a:lstStyle/>
                        <a:p>
                          <a:pPr algn="ctr"/>
                          <a:r>
                            <a:rPr lang="vi-VN" sz="1400" b="1" dirty="0">
                              <a:latin typeface="Inter Boldy"/>
                              <a:ea typeface="Cambria" panose="02040503050406030204" pitchFamily="18" charset="0"/>
                            </a:rPr>
                            <a:t>Tỉ số Reboil</a:t>
                          </a:r>
                          <a:endParaRPr lang="en-US" sz="1400" b="1" dirty="0">
                            <a:latin typeface="Inter Boldy"/>
                            <a:ea typeface="Cambria" panose="02040503050406030204" pitchFamily="18" charset="0"/>
                          </a:endParaRPr>
                        </a:p>
                      </a:txBody>
                      <a:tcPr marL="45720" marR="45720" marT="22860" marB="22860"/>
                    </a:tc>
                    <a:extLst>
                      <a:ext uri="{0D108BD9-81ED-4DB2-BD59-A6C34878D82A}">
                        <a16:rowId xmlns:a16="http://schemas.microsoft.com/office/drawing/2014/main" val="2953167658"/>
                      </a:ext>
                    </a:extLst>
                  </a:tr>
                  <a:tr h="526828">
                    <a:tc>
                      <a:txBody>
                        <a:bodyPr/>
                        <a:lstStyle/>
                        <a:p>
                          <a:pPr algn="ctr"/>
                          <a:r>
                            <a:rPr lang="vi-VN" sz="2200" dirty="0">
                              <a:latin typeface="Inter Boldy"/>
                              <a:ea typeface="Cambria" panose="02040503050406030204" pitchFamily="18" charset="0"/>
                            </a:rPr>
                            <a:t>R=</a:t>
                          </a:r>
                          <a14:m>
                            <m:oMath xmlns:m="http://schemas.openxmlformats.org/officeDocument/2006/math">
                              <m:f>
                                <m:fPr>
                                  <m:ctrlPr>
                                    <a:rPr lang="vi-VN" sz="2200" i="1" smtClean="0">
                                      <a:latin typeface="Cambria Math" panose="02040503050406030204" pitchFamily="18" charset="0"/>
                                      <a:ea typeface="Cambria" panose="02040503050406030204" pitchFamily="18" charset="0"/>
                                    </a:rPr>
                                  </m:ctrlPr>
                                </m:fPr>
                                <m:num>
                                  <m:r>
                                    <m:rPr>
                                      <m:sty m:val="p"/>
                                    </m:rPr>
                                    <a:rPr lang="vi-VN" sz="2200" i="1" smtClean="0">
                                      <a:latin typeface="Cambria Math" panose="02040503050406030204" pitchFamily="18" charset="0"/>
                                      <a:ea typeface="Cambria" panose="02040503050406030204" pitchFamily="18" charset="0"/>
                                    </a:rPr>
                                    <m:t>L</m:t>
                                  </m:r>
                                </m:num>
                                <m:den>
                                  <m:r>
                                    <m:rPr>
                                      <m:sty m:val="p"/>
                                    </m:rPr>
                                    <a:rPr lang="vi-VN" sz="2200" i="1" smtClean="0">
                                      <a:latin typeface="Cambria Math" panose="02040503050406030204" pitchFamily="18" charset="0"/>
                                      <a:ea typeface="Cambria" panose="02040503050406030204" pitchFamily="18" charset="0"/>
                                    </a:rPr>
                                    <m:t>D</m:t>
                                  </m:r>
                                </m:den>
                              </m:f>
                            </m:oMath>
                          </a14:m>
                          <a:endParaRPr lang="en-US" sz="2200" dirty="0">
                            <a:latin typeface="Inter Boldy"/>
                            <a:ea typeface="Cambria" panose="02040503050406030204" pitchFamily="18" charset="0"/>
                          </a:endParaRPr>
                        </a:p>
                      </a:txBody>
                      <a:tcPr marL="45720" marR="45720" marT="22860" marB="22860"/>
                    </a:tc>
                    <a:tc>
                      <a:txBody>
                        <a:bodyPr/>
                        <a:lstStyle/>
                        <a:p>
                          <a:pPr algn="ctr"/>
                          <a:r>
                            <a:rPr lang="vi-VN" sz="2200" dirty="0">
                              <a:latin typeface="Inter Boldy"/>
                              <a:ea typeface="Cambria" panose="02040503050406030204" pitchFamily="18" charset="0"/>
                            </a:rPr>
                            <a:t>S=</a:t>
                          </a:r>
                          <a14:m>
                            <m:oMath xmlns:m="http://schemas.openxmlformats.org/officeDocument/2006/math">
                              <m:f>
                                <m:fPr>
                                  <m:ctrlPr>
                                    <a:rPr lang="vi-VN" sz="2200" i="1" smtClean="0">
                                      <a:latin typeface="Cambria Math" panose="02040503050406030204" pitchFamily="18" charset="0"/>
                                      <a:ea typeface="Cambria" panose="02040503050406030204" pitchFamily="18" charset="0"/>
                                    </a:rPr>
                                  </m:ctrlPr>
                                </m:fPr>
                                <m:num>
                                  <m:r>
                                    <m:rPr>
                                      <m:sty m:val="p"/>
                                    </m:rPr>
                                    <a:rPr lang="vi-VN" sz="2200" i="1" smtClean="0">
                                      <a:latin typeface="Cambria Math" panose="02040503050406030204" pitchFamily="18" charset="0"/>
                                      <a:ea typeface="Cambria" panose="02040503050406030204" pitchFamily="18" charset="0"/>
                                    </a:rPr>
                                    <m:t>V</m:t>
                                  </m:r>
                                  <m:r>
                                    <a:rPr lang="vi-VN" sz="2200" b="0" i="1" smtClean="0">
                                      <a:latin typeface="Cambria Math" panose="02040503050406030204" pitchFamily="18" charset="0"/>
                                      <a:ea typeface="Cambria" panose="02040503050406030204" pitchFamily="18" charset="0"/>
                                    </a:rPr>
                                    <m:t>′</m:t>
                                  </m:r>
                                </m:num>
                                <m:den>
                                  <m:r>
                                    <m:rPr>
                                      <m:sty m:val="p"/>
                                    </m:rPr>
                                    <a:rPr lang="vi-VN" sz="2200" i="1" smtClean="0">
                                      <a:latin typeface="Cambria Math" panose="02040503050406030204" pitchFamily="18" charset="0"/>
                                      <a:ea typeface="Cambria" panose="02040503050406030204" pitchFamily="18" charset="0"/>
                                    </a:rPr>
                                    <m:t>B</m:t>
                                  </m:r>
                                </m:den>
                              </m:f>
                            </m:oMath>
                          </a14:m>
                          <a:endParaRPr lang="en-US" sz="2200" dirty="0">
                            <a:latin typeface="Inter Boldy"/>
                            <a:ea typeface="Cambria" panose="02040503050406030204" pitchFamily="18" charset="0"/>
                          </a:endParaRPr>
                        </a:p>
                      </a:txBody>
                      <a:tcPr marL="45720" marR="45720" marT="22860" marB="22860"/>
                    </a:tc>
                    <a:extLst>
                      <a:ext uri="{0D108BD9-81ED-4DB2-BD59-A6C34878D82A}">
                        <a16:rowId xmlns:a16="http://schemas.microsoft.com/office/drawing/2014/main" val="16098653"/>
                      </a:ext>
                    </a:extLst>
                  </a:tr>
                </a:tbl>
              </a:graphicData>
            </a:graphic>
          </p:graphicFrame>
        </mc:Choice>
        <mc:Fallback xmlns="">
          <p:graphicFrame>
            <p:nvGraphicFramePr>
              <p:cNvPr id="17" name="Table 16">
                <a:extLst>
                  <a:ext uri="{FF2B5EF4-FFF2-40B4-BE49-F238E27FC236}">
                    <a16:creationId xmlns:a16="http://schemas.microsoft.com/office/drawing/2014/main" id="{00B7D420-D6CD-B2F5-6D33-D742A5CBEC0F}"/>
                  </a:ext>
                </a:extLst>
              </p:cNvPr>
              <p:cNvGraphicFramePr>
                <a:graphicFrameLocks noGrp="1"/>
              </p:cNvGraphicFramePr>
              <p:nvPr>
                <p:extLst>
                  <p:ext uri="{D42A27DB-BD31-4B8C-83A1-F6EECF244321}">
                    <p14:modId xmlns:p14="http://schemas.microsoft.com/office/powerpoint/2010/main" val="598777731"/>
                  </p:ext>
                </p:extLst>
              </p:nvPr>
            </p:nvGraphicFramePr>
            <p:xfrm>
              <a:off x="3724707" y="2178567"/>
              <a:ext cx="4549052" cy="806133"/>
            </p:xfrm>
            <a:graphic>
              <a:graphicData uri="http://schemas.openxmlformats.org/drawingml/2006/table">
                <a:tbl>
                  <a:tblPr firstRow="1" bandRow="1">
                    <a:tableStyleId>{2D5ABB26-0587-4C30-8999-92F81FD0307C}</a:tableStyleId>
                  </a:tblPr>
                  <a:tblGrid>
                    <a:gridCol w="2274526">
                      <a:extLst>
                        <a:ext uri="{9D8B030D-6E8A-4147-A177-3AD203B41FA5}">
                          <a16:colId xmlns:a16="http://schemas.microsoft.com/office/drawing/2014/main" val="2845192814"/>
                        </a:ext>
                      </a:extLst>
                    </a:gridCol>
                    <a:gridCol w="2274526">
                      <a:extLst>
                        <a:ext uri="{9D8B030D-6E8A-4147-A177-3AD203B41FA5}">
                          <a16:colId xmlns:a16="http://schemas.microsoft.com/office/drawing/2014/main" val="3418984777"/>
                        </a:ext>
                      </a:extLst>
                    </a:gridCol>
                  </a:tblGrid>
                  <a:tr h="259080">
                    <a:tc>
                      <a:txBody>
                        <a:bodyPr/>
                        <a:lstStyle/>
                        <a:p>
                          <a:pPr algn="ctr"/>
                          <a:r>
                            <a:rPr lang="vi-VN" sz="1400" b="1" dirty="0">
                              <a:latin typeface="Inter Boldy"/>
                              <a:ea typeface="Cambria" panose="02040503050406030204" pitchFamily="18" charset="0"/>
                            </a:rPr>
                            <a:t>Tỉ số Reflux</a:t>
                          </a:r>
                          <a:endParaRPr lang="en-US" sz="1400" b="1" dirty="0">
                            <a:latin typeface="Inter Boldy"/>
                            <a:ea typeface="Cambria" panose="02040503050406030204" pitchFamily="18" charset="0"/>
                          </a:endParaRPr>
                        </a:p>
                      </a:txBody>
                      <a:tcPr marL="45720" marR="45720" marT="22860" marB="22860"/>
                    </a:tc>
                    <a:tc>
                      <a:txBody>
                        <a:bodyPr/>
                        <a:lstStyle/>
                        <a:p>
                          <a:pPr algn="ctr"/>
                          <a:r>
                            <a:rPr lang="vi-VN" sz="1400" b="1" dirty="0">
                              <a:latin typeface="Inter Boldy"/>
                              <a:ea typeface="Cambria" panose="02040503050406030204" pitchFamily="18" charset="0"/>
                            </a:rPr>
                            <a:t>Tỉ số Reboil</a:t>
                          </a:r>
                          <a:endParaRPr lang="en-US" sz="1400" b="1" dirty="0">
                            <a:latin typeface="Inter Boldy"/>
                            <a:ea typeface="Cambria" panose="02040503050406030204" pitchFamily="18" charset="0"/>
                          </a:endParaRPr>
                        </a:p>
                      </a:txBody>
                      <a:tcPr marL="45720" marR="45720" marT="22860" marB="22860"/>
                    </a:tc>
                    <a:extLst>
                      <a:ext uri="{0D108BD9-81ED-4DB2-BD59-A6C34878D82A}">
                        <a16:rowId xmlns:a16="http://schemas.microsoft.com/office/drawing/2014/main" val="2953167658"/>
                      </a:ext>
                    </a:extLst>
                  </a:tr>
                  <a:tr h="547053">
                    <a:tc>
                      <a:txBody>
                        <a:bodyPr/>
                        <a:lstStyle/>
                        <a:p>
                          <a:endParaRPr lang="en-US"/>
                        </a:p>
                      </a:txBody>
                      <a:tcPr marL="45720" marR="45720" marT="22860" marB="22860">
                        <a:blipFill>
                          <a:blip r:embed="rId6"/>
                          <a:stretch>
                            <a:fillRect t="-53333" r="-99733" b="-14444"/>
                          </a:stretch>
                        </a:blipFill>
                      </a:tcPr>
                    </a:tc>
                    <a:tc>
                      <a:txBody>
                        <a:bodyPr/>
                        <a:lstStyle/>
                        <a:p>
                          <a:endParaRPr lang="en-US"/>
                        </a:p>
                      </a:txBody>
                      <a:tcPr marL="45720" marR="45720" marT="22860" marB="22860">
                        <a:blipFill>
                          <a:blip r:embed="rId6"/>
                          <a:stretch>
                            <a:fillRect l="-100268" t="-53333" b="-14444"/>
                          </a:stretch>
                        </a:blipFill>
                      </a:tcPr>
                    </a:tc>
                    <a:extLst>
                      <a:ext uri="{0D108BD9-81ED-4DB2-BD59-A6C34878D82A}">
                        <a16:rowId xmlns:a16="http://schemas.microsoft.com/office/drawing/2014/main" val="16098653"/>
                      </a:ext>
                    </a:extLst>
                  </a:tr>
                </a:tbl>
              </a:graphicData>
            </a:graphic>
          </p:graphicFrame>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713" y="257175"/>
            <a:ext cx="7863938" cy="1570815"/>
          </a:xfrm>
          <a:prstGeom prst="rect">
            <a:avLst/>
          </a:prstGeom>
        </p:spPr>
        <p:txBody>
          <a:bodyPr lIns="0" tIns="0" rIns="0" bIns="0" rtlCol="0" anchor="t">
            <a:spAutoFit/>
          </a:bodyPr>
          <a:lstStyle/>
          <a:p>
            <a:pPr algn="ctr"/>
            <a:r>
              <a:rPr lang="en-US" sz="3400" dirty="0" err="1">
                <a:solidFill>
                  <a:srgbClr val="202124"/>
                </a:solidFill>
                <a:latin typeface="Inter Bold"/>
              </a:rPr>
              <a:t>Công</a:t>
            </a:r>
            <a:r>
              <a:rPr lang="en-US" sz="3400" dirty="0">
                <a:solidFill>
                  <a:srgbClr val="202124"/>
                </a:solidFill>
                <a:latin typeface="Inter Bold"/>
              </a:rPr>
              <a:t> </a:t>
            </a:r>
            <a:r>
              <a:rPr lang="en-US" sz="3400" dirty="0" err="1">
                <a:solidFill>
                  <a:srgbClr val="202124"/>
                </a:solidFill>
                <a:latin typeface="Inter Bold"/>
              </a:rPr>
              <a:t>thức</a:t>
            </a:r>
            <a:r>
              <a:rPr lang="en-US" sz="3400" dirty="0">
                <a:solidFill>
                  <a:srgbClr val="202124"/>
                </a:solidFill>
                <a:latin typeface="Inter Bold"/>
              </a:rPr>
              <a:t> </a:t>
            </a:r>
            <a:r>
              <a:rPr lang="en-US" sz="3400" dirty="0" err="1">
                <a:solidFill>
                  <a:srgbClr val="202124"/>
                </a:solidFill>
                <a:latin typeface="Inter Bold"/>
              </a:rPr>
              <a:t>tổng</a:t>
            </a:r>
            <a:r>
              <a:rPr lang="en-US" sz="3400" dirty="0">
                <a:solidFill>
                  <a:srgbClr val="202124"/>
                </a:solidFill>
                <a:latin typeface="Inter Bold"/>
              </a:rPr>
              <a:t> </a:t>
            </a:r>
            <a:r>
              <a:rPr lang="en-US" sz="3400" dirty="0" err="1">
                <a:solidFill>
                  <a:srgbClr val="202124"/>
                </a:solidFill>
                <a:latin typeface="Inter Bold"/>
              </a:rPr>
              <a:t>quát</a:t>
            </a:r>
            <a:r>
              <a:rPr lang="en-US" sz="3400" dirty="0">
                <a:solidFill>
                  <a:srgbClr val="202124"/>
                </a:solidFill>
                <a:latin typeface="Inter Bold"/>
              </a:rPr>
              <a:t>:</a:t>
            </a:r>
            <a:endParaRPr lang="vi-VN" sz="3400" dirty="0">
              <a:solidFill>
                <a:srgbClr val="202124"/>
              </a:solidFill>
              <a:latin typeface="Inter Bold"/>
            </a:endParaRPr>
          </a:p>
          <a:p>
            <a:pPr algn="ctr"/>
            <a:r>
              <a:rPr lang="en-US" sz="1800" i="1"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Vn</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vi-VN"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1</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i="1"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Vn</a:t>
            </a: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i="1"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Vn</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vi-VN"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1</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a:t>
            </a:r>
            <a:r>
              <a:rPr lang="vi-VN"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b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b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Ln</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vi-VN"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1</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Ln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Ln</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vi-VN"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1</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sym typeface="Symbol" panose="05050102010706020507" pitchFamily="18" charset="2"/>
              </a:rPr>
              <a: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a:t>
            </a:r>
            <a:r>
              <a:rPr lang="vi-VN" sz="1800" i="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algn="ctr">
              <a:lnSpc>
                <a:spcPts val="4080"/>
              </a:lnSpc>
            </a:pPr>
            <a:endParaRPr lang="en-US" sz="3400" dirty="0">
              <a:solidFill>
                <a:srgbClr val="202124"/>
              </a:solidFill>
              <a:latin typeface="Inter Bold"/>
            </a:endParaRPr>
          </a:p>
        </p:txBody>
      </p:sp>
      <p:sp>
        <p:nvSpPr>
          <p:cNvPr id="7" name="TextBox 7"/>
          <p:cNvSpPr txBox="1"/>
          <p:nvPr/>
        </p:nvSpPr>
        <p:spPr>
          <a:xfrm>
            <a:off x="1114866" y="1203898"/>
            <a:ext cx="1234002" cy="166712"/>
          </a:xfrm>
          <a:prstGeom prst="rect">
            <a:avLst/>
          </a:prstGeom>
        </p:spPr>
        <p:txBody>
          <a:bodyPr lIns="0" tIns="0" rIns="0" bIns="0" rtlCol="0" anchor="t">
            <a:spAutoFit/>
          </a:bodyPr>
          <a:lstStyle/>
          <a:p>
            <a:pPr algn="ctr">
              <a:lnSpc>
                <a:spcPts val="1304"/>
              </a:lnSpc>
            </a:pPr>
            <a:endParaRPr lang="en-US" sz="1087" dirty="0">
              <a:solidFill>
                <a:srgbClr val="36383C"/>
              </a:solidFill>
              <a:latin typeface="Arimo"/>
            </a:endParaRPr>
          </a:p>
        </p:txBody>
      </p:sp>
      <mc:AlternateContent xmlns:mc="http://schemas.openxmlformats.org/markup-compatibility/2006" xmlns:a14="http://schemas.microsoft.com/office/drawing/2010/main">
        <mc:Choice Requires="a14">
          <p:graphicFrame>
            <p:nvGraphicFramePr>
              <p:cNvPr id="8" name="Table 8"/>
              <p:cNvGraphicFramePr>
                <a:graphicFrameLocks noGrp="1"/>
              </p:cNvGraphicFramePr>
              <p:nvPr>
                <p:extLst>
                  <p:ext uri="{D42A27DB-BD31-4B8C-83A1-F6EECF244321}">
                    <p14:modId xmlns:p14="http://schemas.microsoft.com/office/powerpoint/2010/main" val="1146389611"/>
                  </p:ext>
                </p:extLst>
              </p:nvPr>
            </p:nvGraphicFramePr>
            <p:xfrm>
              <a:off x="805083" y="1370610"/>
              <a:ext cx="7533834" cy="3530952"/>
            </p:xfrm>
            <a:graphic>
              <a:graphicData uri="http://schemas.openxmlformats.org/drawingml/2006/table">
                <a:tbl>
                  <a:tblPr/>
                  <a:tblGrid>
                    <a:gridCol w="3771900">
                      <a:extLst>
                        <a:ext uri="{9D8B030D-6E8A-4147-A177-3AD203B41FA5}">
                          <a16:colId xmlns:a16="http://schemas.microsoft.com/office/drawing/2014/main" val="20000"/>
                        </a:ext>
                      </a:extLst>
                    </a:gridCol>
                    <a:gridCol w="3761934">
                      <a:extLst>
                        <a:ext uri="{9D8B030D-6E8A-4147-A177-3AD203B41FA5}">
                          <a16:colId xmlns:a16="http://schemas.microsoft.com/office/drawing/2014/main" val="20001"/>
                        </a:ext>
                      </a:extLst>
                    </a:gridCol>
                  </a:tblGrid>
                  <a:tr h="364475">
                    <a:tc>
                      <a:txBody>
                        <a:bodyPr/>
                        <a:lstStyle/>
                        <a:p>
                          <a:pPr algn="ctr">
                            <a:lnSpc>
                              <a:spcPts val="4320"/>
                            </a:lnSpc>
                            <a:defRPr/>
                          </a:pPr>
                          <a:r>
                            <a:rPr lang="en-US" sz="1800" dirty="0">
                              <a:solidFill>
                                <a:srgbClr val="FFFFFF"/>
                              </a:solidFill>
                              <a:latin typeface="Inter Boldy"/>
                            </a:rPr>
                            <a:t>Rectifying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800" dirty="0">
                              <a:solidFill>
                                <a:srgbClr val="FFFFFF"/>
                              </a:solidFill>
                              <a:latin typeface="Inter Boldy"/>
                            </a:rPr>
                            <a:t>Stripping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extLst>
                      <a:ext uri="{0D108BD9-81ED-4DB2-BD59-A6C34878D82A}">
                        <a16:rowId xmlns:a16="http://schemas.microsoft.com/office/drawing/2014/main" val="10000"/>
                      </a:ext>
                    </a:extLst>
                  </a:tr>
                  <a:tr h="2969626">
                    <a:tc>
                      <a:txBody>
                        <a:bodyPr/>
                        <a:lstStyle/>
                        <a:p>
                          <a:pPr algn="ctr"/>
                          <a14:m>
                            <m:oMath xmlns:m="http://schemas.openxmlformats.org/officeDocument/2006/math">
                              <m:sSub>
                                <m:sSubPr>
                                  <m:ctrlPr>
                                    <a:rPr lang="en-US" sz="1600" i="1" kern="1200" smtClean="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𝑛</m:t>
                                  </m:r>
                                </m:sub>
                              </m:sSub>
                            </m:oMath>
                          </a14:m>
                          <a:r>
                            <a:rPr lang="vi-VN" sz="1600" kern="1200" dirty="0">
                              <a:solidFill>
                                <a:schemeClr val="tx1"/>
                              </a:solidFill>
                              <a:effectLst/>
                              <a:latin typeface="Inter Boldy"/>
                              <a:ea typeface="Cambria" panose="02040503050406030204" pitchFamily="18" charset="0"/>
                              <a:cs typeface="+mn-cs"/>
                            </a:rPr>
                            <a:t> + D</a:t>
                          </a:r>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𝑦</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𝑛</m:t>
                                  </m:r>
                                </m:sub>
                              </m:sSub>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𝑛</m:t>
                                  </m:r>
                                </m:sub>
                              </m:sSub>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𝐷</m:t>
                              </m:r>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𝐷</m:t>
                                  </m:r>
                                </m:sub>
                              </m:sSub>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𝑦</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𝑛</m:t>
                                      </m:r>
                                      <m:r>
                                        <a:rPr lang="vi-VN" sz="1600" i="1" kern="1200">
                                          <a:solidFill>
                                            <a:schemeClr val="tx1"/>
                                          </a:solidFill>
                                          <a:effectLst/>
                                          <a:latin typeface="Cambria Math" panose="02040503050406030204" pitchFamily="18" charset="0"/>
                                          <a:ea typeface="+mn-ea"/>
                                          <a:cs typeface="+mn-cs"/>
                                        </a:rPr>
                                        <m:t> </m:t>
                                      </m:r>
                                    </m:sub>
                                  </m:sSub>
                                </m:num>
                                <m:den>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𝑛</m:t>
                                  </m:r>
                                </m:sub>
                              </m:sSub>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𝐷</m:t>
                                  </m:r>
                                </m:num>
                                <m:den>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e>
                                    <m:sub>
                                      <m:r>
                                        <a:rPr lang="vi-VN" sz="1600" i="1" kern="1200">
                                          <a:solidFill>
                                            <a:schemeClr val="tx1"/>
                                          </a:solidFill>
                                          <a:effectLst/>
                                          <a:latin typeface="Cambria Math" panose="02040503050406030204" pitchFamily="18" charset="0"/>
                                          <a:ea typeface="+mn-ea"/>
                                          <a:cs typeface="+mn-cs"/>
                                        </a:rPr>
                                        <m:t>𝑛</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𝐷</m:t>
                                  </m:r>
                                </m:sub>
                              </m:sSub>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r>
                                <a:rPr lang="vi-VN" sz="1600" i="1" kern="1200">
                                  <a:solidFill>
                                    <a:schemeClr val="tx1"/>
                                  </a:solidFill>
                                  <a:effectLst/>
                                  <a:latin typeface="Cambria Math" panose="02040503050406030204" pitchFamily="18" charset="0"/>
                                  <a:ea typeface="+mn-ea"/>
                                  <a:cs typeface="+mn-cs"/>
                                </a:rPr>
                                <m:t>𝑦</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den>
                              </m:f>
                              <m:r>
                                <a:rPr lang="vi-VN" sz="1600" i="1" kern="1200">
                                  <a:solidFill>
                                    <a:schemeClr val="tx1"/>
                                  </a:solidFill>
                                  <a:effectLst/>
                                  <a:latin typeface="Cambria Math" panose="02040503050406030204" pitchFamily="18" charset="0"/>
                                  <a:ea typeface="+mn-ea"/>
                                  <a:cs typeface="+mn-cs"/>
                                </a:rPr>
                                <m:t>𝑥</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 </m:t>
                              </m:r>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𝐷</m:t>
                                  </m:r>
                                </m:num>
                                <m:den>
                                  <m:r>
                                    <a:rPr lang="vi-VN" sz="1600" i="1" kern="1200">
                                      <a:solidFill>
                                        <a:schemeClr val="tx1"/>
                                      </a:solidFill>
                                      <a:effectLst/>
                                      <a:latin typeface="Cambria Math" panose="02040503050406030204" pitchFamily="18" charset="0"/>
                                      <a:ea typeface="+mn-ea"/>
                                      <a:cs typeface="+mn-cs"/>
                                    </a:rPr>
                                    <m:t>𝑉</m:t>
                                  </m:r>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𝐷</m:t>
                                  </m:r>
                                </m:sub>
                              </m:sSub>
                            </m:oMath>
                          </a14:m>
                          <a:endParaRPr lang="vi-VN" sz="1600" kern="1200" dirty="0">
                            <a:solidFill>
                              <a:schemeClr val="tx1"/>
                            </a:solidFill>
                            <a:effectLst/>
                            <a:latin typeface="Inter Boldy"/>
                            <a:ea typeface="Cambria" panose="02040503050406030204" pitchFamily="18" charset="0"/>
                            <a:cs typeface="+mn-cs"/>
                          </a:endParaRPr>
                        </a:p>
                        <a:p>
                          <a:pPr algn="l"/>
                          <a:r>
                            <a:rPr lang="vi-VN" sz="1600" kern="1200" dirty="0">
                              <a:solidFill>
                                <a:schemeClr val="tx1"/>
                              </a:solidFill>
                              <a:effectLst/>
                              <a:latin typeface="Inter Boldy"/>
                              <a:ea typeface="Cambria" panose="02040503050406030204" pitchFamily="18" charset="0"/>
                              <a:cs typeface="+mn-cs"/>
                            </a:rPr>
                            <a:t>Trong phương trình trên,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den>
                              </m:f>
                            </m:oMath>
                          </a14:m>
                          <a:r>
                            <a:rPr lang="vi-VN" sz="1600" kern="1200" dirty="0">
                              <a:solidFill>
                                <a:schemeClr val="tx1"/>
                              </a:solidFill>
                              <a:effectLst/>
                              <a:latin typeface="Inter Boldy"/>
                              <a:ea typeface="Cambria" panose="02040503050406030204" pitchFamily="18" charset="0"/>
                              <a:cs typeface="+mn-cs"/>
                            </a:rPr>
                            <a:t> hệ số góc của phương trình, </a:t>
                          </a:r>
                          <a:r>
                            <a:rPr lang="en-US" sz="1600" kern="1200" dirty="0" err="1">
                              <a:solidFill>
                                <a:schemeClr val="tx1"/>
                              </a:solidFill>
                              <a:effectLst/>
                              <a:latin typeface="Inter Boldy"/>
                              <a:ea typeface="Cambria" panose="02040503050406030204" pitchFamily="18" charset="0"/>
                              <a:cs typeface="+mn-cs"/>
                            </a:rPr>
                            <a:t>được</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gọi</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là</a:t>
                          </a:r>
                          <a:r>
                            <a:rPr lang="en-US" sz="1600" kern="1200" dirty="0">
                              <a:solidFill>
                                <a:schemeClr val="tx1"/>
                              </a:solidFill>
                              <a:effectLst/>
                              <a:latin typeface="Inter Boldy"/>
                              <a:ea typeface="Cambria" panose="02040503050406030204" pitchFamily="18" charset="0"/>
                              <a:cs typeface="+mn-cs"/>
                            </a:rPr>
                            <a:t> slope </a:t>
                          </a:r>
                          <a:r>
                            <a:rPr lang="en-US" sz="1600" kern="1200" dirty="0" err="1">
                              <a:solidFill>
                                <a:schemeClr val="tx1"/>
                              </a:solidFill>
                              <a:effectLst/>
                              <a:latin typeface="Inter Boldy"/>
                              <a:ea typeface="Cambria" panose="02040503050406030204" pitchFamily="18" charset="0"/>
                              <a:cs typeface="+mn-cs"/>
                            </a:rPr>
                            <a:t>của</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phần</a:t>
                          </a:r>
                          <a:r>
                            <a:rPr lang="en-US" sz="1600" kern="1200" dirty="0">
                              <a:solidFill>
                                <a:schemeClr val="tx1"/>
                              </a:solidFill>
                              <a:effectLst/>
                              <a:latin typeface="Inter Boldy"/>
                              <a:ea typeface="Cambria" panose="02040503050406030204" pitchFamily="18" charset="0"/>
                              <a:cs typeface="+mn-cs"/>
                            </a:rPr>
                            <a:t> rectifying</a:t>
                          </a:r>
                          <a:r>
                            <a:rPr lang="vi-VN" sz="1600" kern="1200" dirty="0">
                              <a:solidFill>
                                <a:schemeClr val="tx1"/>
                              </a:solidFill>
                              <a:effectLst/>
                              <a:latin typeface="Inter Boldy"/>
                              <a:ea typeface="Cambria" panose="02040503050406030204" pitchFamily="18" charset="0"/>
                              <a:cs typeface="+mn-cs"/>
                            </a:rPr>
                            <a:t> và ta có V = L +D và R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𝐷</m:t>
                                  </m:r>
                                </m:den>
                              </m:f>
                            </m:oMath>
                          </a14:m>
                          <a:endParaRPr lang="en-US" sz="1600" kern="1200" dirty="0">
                            <a:solidFill>
                              <a:schemeClr val="tx1"/>
                            </a:solidFill>
                            <a:effectLst/>
                            <a:latin typeface="Inter Boldy"/>
                            <a:ea typeface="Cambria" panose="02040503050406030204" pitchFamily="18" charset="0"/>
                            <a:cs typeface="+mn-cs"/>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tc>
                      <a:txBody>
                        <a:bodyPr/>
                        <a:lstStyle/>
                        <a:p>
                          <a:pPr algn="ctr"/>
                          <a14:m>
                            <m:oMath xmlns:m="http://schemas.openxmlformats.org/officeDocument/2006/math">
                              <m:sSub>
                                <m:sSubPr>
                                  <m:ctrlPr>
                                    <a:rPr lang="en-US" sz="1600" i="1" kern="1200" smtClean="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sub>
                              </m:sSub>
                            </m:oMath>
                          </a14:m>
                          <a:r>
                            <a:rPr lang="vi-VN" sz="1600" kern="1200" dirty="0">
                              <a:solidFill>
                                <a:schemeClr val="tx1"/>
                              </a:solidFill>
                              <a:effectLst/>
                              <a:latin typeface="Inter Boldy"/>
                              <a:ea typeface="Cambria" panose="02040503050406030204" pitchFamily="18" charset="0"/>
                              <a:cs typeface="+mn-cs"/>
                            </a:rPr>
                            <a:t> + B</a:t>
                          </a:r>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𝑚</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sub>
                              </m:sSub>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𝑦</m:t>
                                  </m:r>
                                </m:e>
                                <m:sub>
                                  <m:r>
                                    <a:rPr lang="vi-VN" sz="1600" i="1" kern="1200">
                                      <a:solidFill>
                                        <a:schemeClr val="tx1"/>
                                      </a:solidFill>
                                      <a:effectLst/>
                                      <a:latin typeface="Cambria Math" panose="02040503050406030204" pitchFamily="18" charset="0"/>
                                      <a:ea typeface="+mn-ea"/>
                                      <a:cs typeface="+mn-cs"/>
                                    </a:rPr>
                                    <m:t>𝑚</m:t>
                                  </m:r>
                                </m:sub>
                              </m:sSub>
                            </m:oMath>
                          </a14:m>
                          <a:r>
                            <a:rPr lang="vi-VN" sz="1600" kern="1200" dirty="0">
                              <a:solidFill>
                                <a:schemeClr val="tx1"/>
                              </a:solidFill>
                              <a:effectLst/>
                              <a:latin typeface="Inter Boldy"/>
                              <a:ea typeface="Cambria" panose="02040503050406030204" pitchFamily="18" charset="0"/>
                              <a:cs typeface="+mn-cs"/>
                            </a:rPr>
                            <a:t> + B</a:t>
                          </a: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𝐵</m:t>
                                  </m:r>
                                </m:sub>
                              </m:sSub>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𝑦</m:t>
                                  </m:r>
                                </m:e>
                                <m:sub>
                                  <m:r>
                                    <a:rPr lang="vi-VN" sz="1600" i="1" kern="1200">
                                      <a:solidFill>
                                        <a:schemeClr val="tx1"/>
                                      </a:solidFill>
                                      <a:effectLst/>
                                      <a:latin typeface="Cambria Math" panose="02040503050406030204" pitchFamily="18" charset="0"/>
                                      <a:ea typeface="+mn-ea"/>
                                      <a:cs typeface="+mn-cs"/>
                                    </a:rPr>
                                    <m:t>𝑚</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r>
                                        <a:rPr lang="vi-VN" sz="1600" b="0" i="1" kern="1200" smtClean="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1</m:t>
                                      </m:r>
                                    </m:sub>
                                  </m:sSub>
                                </m:num>
                                <m:den>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𝑚</m:t>
                                      </m:r>
                                    </m:sub>
                                  </m:sSub>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𝑚</m:t>
                                  </m:r>
                                </m:sub>
                              </m:sSub>
                            </m:oMath>
                          </a14:m>
                          <a:r>
                            <a:rPr lang="vi-VN" sz="1600" kern="1200" dirty="0">
                              <a:solidFill>
                                <a:schemeClr val="tx1"/>
                              </a:solidFill>
                              <a:effectLst/>
                              <a:latin typeface="Inter Boldy"/>
                              <a:ea typeface="Cambria" panose="02040503050406030204" pitchFamily="18" charset="0"/>
                              <a:cs typeface="+mn-cs"/>
                            </a:rPr>
                            <a:t>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𝐵</m:t>
                                  </m:r>
                                </m:num>
                                <m:den>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e>
                                    <m:sub>
                                      <m:r>
                                        <a:rPr lang="vi-VN" sz="1600" i="1" kern="1200">
                                          <a:solidFill>
                                            <a:schemeClr val="tx1"/>
                                          </a:solidFill>
                                          <a:effectLst/>
                                          <a:latin typeface="Cambria Math" panose="02040503050406030204" pitchFamily="18" charset="0"/>
                                          <a:ea typeface="+mn-ea"/>
                                          <a:cs typeface="+mn-cs"/>
                                        </a:rPr>
                                        <m:t>𝑚</m:t>
                                      </m:r>
                                    </m:sub>
                                  </m:sSub>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𝐵</m:t>
                                  </m:r>
                                </m:sub>
                              </m:sSub>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y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r>
                                <a:rPr lang="vi-VN" sz="1600" i="1" kern="1200">
                                  <a:solidFill>
                                    <a:schemeClr val="tx1"/>
                                  </a:solidFill>
                                  <a:effectLst/>
                                  <a:latin typeface="Cambria Math" panose="02040503050406030204" pitchFamily="18" charset="0"/>
                                  <a:ea typeface="+mn-ea"/>
                                  <a:cs typeface="+mn-cs"/>
                                </a:rPr>
                                <m:t>𝑥</m:t>
                              </m:r>
                              <m:r>
                                <a:rPr lang="vi-VN" sz="1600" i="1" kern="1200">
                                  <a:solidFill>
                                    <a:schemeClr val="tx1"/>
                                  </a:solidFill>
                                  <a:effectLst/>
                                  <a:latin typeface="Cambria Math" panose="02040503050406030204" pitchFamily="18" charset="0"/>
                                  <a:ea typeface="+mn-ea"/>
                                  <a:cs typeface="+mn-cs"/>
                                </a:rPr>
                                <m:t> − </m:t>
                              </m:r>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𝐵</m:t>
                                  </m:r>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𝐵</m:t>
                                  </m:r>
                                </m:sub>
                              </m:sSub>
                            </m:oMath>
                          </a14:m>
                          <a:endParaRPr lang="vi-VN"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Trong phương trình trên,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oMath>
                          </a14:m>
                          <a:r>
                            <a:rPr lang="vi-VN" sz="1600" kern="1200" dirty="0">
                              <a:solidFill>
                                <a:schemeClr val="tx1"/>
                              </a:solidFill>
                              <a:effectLst/>
                              <a:latin typeface="Inter Boldy"/>
                              <a:ea typeface="Cambria" panose="02040503050406030204" pitchFamily="18" charset="0"/>
                              <a:cs typeface="+mn-cs"/>
                            </a:rPr>
                            <a:t> hệ số góc của phương trình, </a:t>
                          </a:r>
                          <a:r>
                            <a:rPr lang="en-US" sz="1600" kern="1200" dirty="0" err="1">
                              <a:solidFill>
                                <a:schemeClr val="tx1"/>
                              </a:solidFill>
                              <a:effectLst/>
                              <a:latin typeface="Inter Boldy"/>
                              <a:ea typeface="Cambria" panose="02040503050406030204" pitchFamily="18" charset="0"/>
                              <a:cs typeface="+mn-cs"/>
                            </a:rPr>
                            <a:t>được</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gọi</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là</a:t>
                          </a:r>
                          <a:r>
                            <a:rPr lang="en-US" sz="1600" kern="1200" dirty="0">
                              <a:solidFill>
                                <a:schemeClr val="tx1"/>
                              </a:solidFill>
                              <a:effectLst/>
                              <a:latin typeface="Inter Boldy"/>
                              <a:ea typeface="Cambria" panose="02040503050406030204" pitchFamily="18" charset="0"/>
                              <a:cs typeface="+mn-cs"/>
                            </a:rPr>
                            <a:t> slope </a:t>
                          </a:r>
                          <a:r>
                            <a:rPr lang="en-US" sz="1600" kern="1200" dirty="0" err="1">
                              <a:solidFill>
                                <a:schemeClr val="tx1"/>
                              </a:solidFill>
                              <a:effectLst/>
                              <a:latin typeface="Inter Boldy"/>
                              <a:ea typeface="Cambria" panose="02040503050406030204" pitchFamily="18" charset="0"/>
                              <a:cs typeface="+mn-cs"/>
                            </a:rPr>
                            <a:t>của</a:t>
                          </a:r>
                          <a:r>
                            <a:rPr lang="en-US" sz="1600" kern="1200" dirty="0">
                              <a:solidFill>
                                <a:schemeClr val="tx1"/>
                              </a:solidFill>
                              <a:effectLst/>
                              <a:latin typeface="Inter Boldy"/>
                              <a:ea typeface="Cambria" panose="02040503050406030204" pitchFamily="18" charset="0"/>
                              <a:cs typeface="+mn-cs"/>
                            </a:rPr>
                            <a:t> </a:t>
                          </a:r>
                          <a:r>
                            <a:rPr lang="en-US" sz="1600" kern="1200" dirty="0" err="1">
                              <a:solidFill>
                                <a:schemeClr val="tx1"/>
                              </a:solidFill>
                              <a:effectLst/>
                              <a:latin typeface="Inter Boldy"/>
                              <a:ea typeface="Cambria" panose="02040503050406030204" pitchFamily="18" charset="0"/>
                              <a:cs typeface="+mn-cs"/>
                            </a:rPr>
                            <a:t>phần</a:t>
                          </a:r>
                          <a:r>
                            <a:rPr lang="en-US" sz="1600" kern="1200" dirty="0">
                              <a:solidFill>
                                <a:schemeClr val="tx1"/>
                              </a:solidFill>
                              <a:effectLst/>
                              <a:latin typeface="Inter Boldy"/>
                              <a:ea typeface="Cambria" panose="02040503050406030204" pitchFamily="18" charset="0"/>
                              <a:cs typeface="+mn-cs"/>
                            </a:rPr>
                            <a:t> stripping</a:t>
                          </a:r>
                          <a:r>
                            <a:rPr lang="vi-VN" sz="1600" kern="1200" dirty="0">
                              <a:solidFill>
                                <a:schemeClr val="tx1"/>
                              </a:solidFill>
                              <a:effectLst/>
                              <a:latin typeface="Inter Boldy"/>
                              <a:ea typeface="Cambria" panose="02040503050406030204" pitchFamily="18" charset="0"/>
                              <a:cs typeface="+mn-cs"/>
                            </a:rPr>
                            <a:t> và ta có L’ = B +V’ và S =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num>
                                <m:den>
                                  <m:r>
                                    <a:rPr lang="vi-VN" sz="1600" i="1" kern="1200">
                                      <a:solidFill>
                                        <a:schemeClr val="tx1"/>
                                      </a:solidFill>
                                      <a:effectLst/>
                                      <a:latin typeface="Cambria Math" panose="02040503050406030204" pitchFamily="18" charset="0"/>
                                      <a:ea typeface="+mn-ea"/>
                                      <a:cs typeface="+mn-cs"/>
                                    </a:rPr>
                                    <m:t>𝐵</m:t>
                                  </m:r>
                                </m:den>
                              </m:f>
                            </m:oMath>
                          </a14:m>
                          <a:endParaRPr lang="en-US" sz="1600" kern="1200" dirty="0">
                            <a:solidFill>
                              <a:schemeClr val="tx1"/>
                            </a:solidFill>
                            <a:effectLst/>
                            <a:latin typeface="Inter Boldy"/>
                            <a:ea typeface="Cambria" panose="02040503050406030204" pitchFamily="18" charset="0"/>
                            <a:cs typeface="+mn-cs"/>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mc:Choice>
        <mc:Fallback xmlns="">
          <p:graphicFrame>
            <p:nvGraphicFramePr>
              <p:cNvPr id="8" name="Table 8"/>
              <p:cNvGraphicFramePr>
                <a:graphicFrameLocks noGrp="1"/>
              </p:cNvGraphicFramePr>
              <p:nvPr>
                <p:extLst>
                  <p:ext uri="{D42A27DB-BD31-4B8C-83A1-F6EECF244321}">
                    <p14:modId xmlns:p14="http://schemas.microsoft.com/office/powerpoint/2010/main" val="1146389611"/>
                  </p:ext>
                </p:extLst>
              </p:nvPr>
            </p:nvGraphicFramePr>
            <p:xfrm>
              <a:off x="805083" y="1370610"/>
              <a:ext cx="7533834" cy="3530952"/>
            </p:xfrm>
            <a:graphic>
              <a:graphicData uri="http://schemas.openxmlformats.org/drawingml/2006/table">
                <a:tbl>
                  <a:tblPr/>
                  <a:tblGrid>
                    <a:gridCol w="3771900">
                      <a:extLst>
                        <a:ext uri="{9D8B030D-6E8A-4147-A177-3AD203B41FA5}">
                          <a16:colId xmlns:a16="http://schemas.microsoft.com/office/drawing/2014/main" val="20000"/>
                        </a:ext>
                      </a:extLst>
                    </a:gridCol>
                    <a:gridCol w="3761934">
                      <a:extLst>
                        <a:ext uri="{9D8B030D-6E8A-4147-A177-3AD203B41FA5}">
                          <a16:colId xmlns:a16="http://schemas.microsoft.com/office/drawing/2014/main" val="20001"/>
                        </a:ext>
                      </a:extLst>
                    </a:gridCol>
                  </a:tblGrid>
                  <a:tr h="561326">
                    <a:tc>
                      <a:txBody>
                        <a:bodyPr/>
                        <a:lstStyle/>
                        <a:p>
                          <a:pPr algn="ctr">
                            <a:lnSpc>
                              <a:spcPts val="4320"/>
                            </a:lnSpc>
                            <a:defRPr/>
                          </a:pPr>
                          <a:r>
                            <a:rPr lang="en-US" sz="1800" dirty="0">
                              <a:solidFill>
                                <a:srgbClr val="FFFFFF"/>
                              </a:solidFill>
                              <a:latin typeface="Inter Boldy"/>
                            </a:rPr>
                            <a:t>Rectifying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800" dirty="0">
                              <a:solidFill>
                                <a:srgbClr val="FFFFFF"/>
                              </a:solidFill>
                              <a:latin typeface="Inter Boldy"/>
                            </a:rPr>
                            <a:t>Stripping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extLst>
                      <a:ext uri="{0D108BD9-81ED-4DB2-BD59-A6C34878D82A}">
                        <a16:rowId xmlns:a16="http://schemas.microsoft.com/office/drawing/2014/main" val="10000"/>
                      </a:ext>
                    </a:extLst>
                  </a:tr>
                  <a:tr h="2969626">
                    <a:tc>
                      <a:txBody>
                        <a:bodyPr/>
                        <a:lstStyle/>
                        <a:p>
                          <a:endParaRPr lang="en-US"/>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blipFill>
                          <a:blip r:embed="rId2"/>
                          <a:stretch>
                            <a:fillRect l="-162" t="-18814" r="-100000" b="-818"/>
                          </a:stretch>
                        </a:blipFill>
                      </a:tcPr>
                    </a:tc>
                    <a:tc>
                      <a:txBody>
                        <a:bodyPr/>
                        <a:lstStyle/>
                        <a:p>
                          <a:endParaRPr lang="en-US"/>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blipFill>
                          <a:blip r:embed="rId2"/>
                          <a:stretch>
                            <a:fillRect l="-100486" t="-18814" r="-324" b="-818"/>
                          </a:stretch>
                        </a:blipFill>
                      </a:tcPr>
                    </a:tc>
                    <a:extLst>
                      <a:ext uri="{0D108BD9-81ED-4DB2-BD59-A6C34878D82A}">
                        <a16:rowId xmlns:a16="http://schemas.microsoft.com/office/drawing/2014/main" val="10001"/>
                      </a:ext>
                    </a:extLst>
                  </a:tr>
                </a:tbl>
              </a:graphicData>
            </a:graphic>
          </p:graphicFrame>
        </mc:Fallback>
      </mc:AlternateContent>
      <p:sp>
        <p:nvSpPr>
          <p:cNvPr id="11" name="Freeform 11"/>
          <p:cNvSpPr/>
          <p:nvPr/>
        </p:nvSpPr>
        <p:spPr>
          <a:xfrm>
            <a:off x="599025" y="4623792"/>
            <a:ext cx="692911" cy="150360"/>
          </a:xfrm>
          <a:custGeom>
            <a:avLst/>
            <a:gdLst/>
            <a:ahLst/>
            <a:cxnLst/>
            <a:rect l="l" t="t" r="r" b="b"/>
            <a:pathLst>
              <a:path w="1385821" h="300719">
                <a:moveTo>
                  <a:pt x="0" y="0"/>
                </a:moveTo>
                <a:lnTo>
                  <a:pt x="1385821" y="0"/>
                </a:lnTo>
                <a:lnTo>
                  <a:pt x="1385821" y="300719"/>
                </a:lnTo>
                <a:lnTo>
                  <a:pt x="0" y="30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98016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713" y="257175"/>
            <a:ext cx="7863938" cy="493661"/>
          </a:xfrm>
          <a:prstGeom prst="rect">
            <a:avLst/>
          </a:prstGeom>
        </p:spPr>
        <p:txBody>
          <a:bodyPr lIns="0" tIns="0" rIns="0" bIns="0" rtlCol="0" anchor="t">
            <a:spAutoFit/>
          </a:bodyPr>
          <a:lstStyle/>
          <a:p>
            <a:pPr algn="ctr">
              <a:lnSpc>
                <a:spcPts val="4080"/>
              </a:lnSpc>
            </a:pPr>
            <a:r>
              <a:rPr lang="en-US" sz="3400" dirty="0" err="1">
                <a:solidFill>
                  <a:srgbClr val="202124"/>
                </a:solidFill>
                <a:latin typeface="Inter Bold"/>
              </a:rPr>
              <a:t>Công</a:t>
            </a:r>
            <a:r>
              <a:rPr lang="en-US" sz="3400" dirty="0">
                <a:solidFill>
                  <a:srgbClr val="202124"/>
                </a:solidFill>
                <a:latin typeface="Inter Bold"/>
              </a:rPr>
              <a:t> </a:t>
            </a:r>
            <a:r>
              <a:rPr lang="en-US" sz="3400" dirty="0" err="1">
                <a:solidFill>
                  <a:srgbClr val="202124"/>
                </a:solidFill>
                <a:latin typeface="Inter Bold"/>
              </a:rPr>
              <a:t>thức</a:t>
            </a:r>
            <a:r>
              <a:rPr lang="en-US" sz="3400" dirty="0">
                <a:solidFill>
                  <a:srgbClr val="202124"/>
                </a:solidFill>
                <a:latin typeface="Inter Bold"/>
              </a:rPr>
              <a:t> </a:t>
            </a:r>
            <a:r>
              <a:rPr lang="en-US" sz="3400" dirty="0" err="1">
                <a:solidFill>
                  <a:srgbClr val="202124"/>
                </a:solidFill>
                <a:latin typeface="Inter Bold"/>
              </a:rPr>
              <a:t>tổng</a:t>
            </a:r>
            <a:r>
              <a:rPr lang="en-US" sz="3400" dirty="0">
                <a:solidFill>
                  <a:srgbClr val="202124"/>
                </a:solidFill>
                <a:latin typeface="Inter Bold"/>
              </a:rPr>
              <a:t> </a:t>
            </a:r>
            <a:r>
              <a:rPr lang="en-US" sz="3400" dirty="0" err="1">
                <a:solidFill>
                  <a:srgbClr val="202124"/>
                </a:solidFill>
                <a:latin typeface="Inter Bold"/>
              </a:rPr>
              <a:t>quát</a:t>
            </a:r>
            <a:r>
              <a:rPr lang="en-US" sz="3400" dirty="0">
                <a:solidFill>
                  <a:srgbClr val="202124"/>
                </a:solidFill>
                <a:latin typeface="Inter Bold"/>
              </a:rPr>
              <a:t>:</a:t>
            </a:r>
          </a:p>
        </p:txBody>
      </p:sp>
      <p:sp>
        <p:nvSpPr>
          <p:cNvPr id="7" name="TextBox 7"/>
          <p:cNvSpPr txBox="1"/>
          <p:nvPr/>
        </p:nvSpPr>
        <p:spPr>
          <a:xfrm>
            <a:off x="1114866" y="1203898"/>
            <a:ext cx="1234002" cy="166712"/>
          </a:xfrm>
          <a:prstGeom prst="rect">
            <a:avLst/>
          </a:prstGeom>
        </p:spPr>
        <p:txBody>
          <a:bodyPr lIns="0" tIns="0" rIns="0" bIns="0" rtlCol="0" anchor="t">
            <a:spAutoFit/>
          </a:bodyPr>
          <a:lstStyle/>
          <a:p>
            <a:pPr algn="ctr">
              <a:lnSpc>
                <a:spcPts val="1304"/>
              </a:lnSpc>
            </a:pPr>
            <a:endParaRPr lang="en-US" sz="1087" dirty="0">
              <a:solidFill>
                <a:srgbClr val="36383C"/>
              </a:solidFill>
              <a:latin typeface="Arimo"/>
            </a:endParaRPr>
          </a:p>
        </p:txBody>
      </p:sp>
      <mc:AlternateContent xmlns:mc="http://schemas.openxmlformats.org/markup-compatibility/2006" xmlns:a14="http://schemas.microsoft.com/office/drawing/2010/main">
        <mc:Choice Requires="a14">
          <p:graphicFrame>
            <p:nvGraphicFramePr>
              <p:cNvPr id="8" name="Table 8"/>
              <p:cNvGraphicFramePr>
                <a:graphicFrameLocks noGrp="1"/>
              </p:cNvGraphicFramePr>
              <p:nvPr>
                <p:extLst>
                  <p:ext uri="{D42A27DB-BD31-4B8C-83A1-F6EECF244321}">
                    <p14:modId xmlns:p14="http://schemas.microsoft.com/office/powerpoint/2010/main" val="52307620"/>
                  </p:ext>
                </p:extLst>
              </p:nvPr>
            </p:nvGraphicFramePr>
            <p:xfrm>
              <a:off x="495300" y="904230"/>
              <a:ext cx="7533834" cy="2311403"/>
            </p:xfrm>
            <a:graphic>
              <a:graphicData uri="http://schemas.openxmlformats.org/drawingml/2006/table">
                <a:tbl>
                  <a:tblPr/>
                  <a:tblGrid>
                    <a:gridCol w="3771900">
                      <a:extLst>
                        <a:ext uri="{9D8B030D-6E8A-4147-A177-3AD203B41FA5}">
                          <a16:colId xmlns:a16="http://schemas.microsoft.com/office/drawing/2014/main" val="20000"/>
                        </a:ext>
                      </a:extLst>
                    </a:gridCol>
                    <a:gridCol w="3761934">
                      <a:extLst>
                        <a:ext uri="{9D8B030D-6E8A-4147-A177-3AD203B41FA5}">
                          <a16:colId xmlns:a16="http://schemas.microsoft.com/office/drawing/2014/main" val="20001"/>
                        </a:ext>
                      </a:extLst>
                    </a:gridCol>
                  </a:tblGrid>
                  <a:tr h="364475">
                    <a:tc>
                      <a:txBody>
                        <a:bodyPr/>
                        <a:lstStyle/>
                        <a:p>
                          <a:pPr algn="ctr">
                            <a:lnSpc>
                              <a:spcPts val="4320"/>
                            </a:lnSpc>
                            <a:defRPr/>
                          </a:pPr>
                          <a:r>
                            <a:rPr lang="en-US" sz="1800" dirty="0">
                              <a:solidFill>
                                <a:srgbClr val="FFFFFF"/>
                              </a:solidFill>
                              <a:latin typeface="Inter Boldy"/>
                            </a:rPr>
                            <a:t>Rectifying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800" dirty="0">
                              <a:solidFill>
                                <a:srgbClr val="FFFFFF"/>
                              </a:solidFill>
                              <a:latin typeface="Inter Boldy"/>
                            </a:rPr>
                            <a:t>Stripping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extLst>
                      <a:ext uri="{0D108BD9-81ED-4DB2-BD59-A6C34878D82A}">
                        <a16:rowId xmlns:a16="http://schemas.microsoft.com/office/drawing/2014/main" val="10000"/>
                      </a:ext>
                    </a:extLst>
                  </a:tr>
                  <a:tr h="1750077">
                    <a:tc>
                      <a:txBody>
                        <a:bodyPr/>
                        <a:lstStyle/>
                        <a:p>
                          <a:pPr algn="ctr"/>
                          <a14:m>
                            <m:oMath xmlns:m="http://schemas.openxmlformats.org/officeDocument/2006/math">
                              <m:r>
                                <a:rPr lang="vi-VN" sz="1600" i="1" kern="1200" smtClean="0">
                                  <a:solidFill>
                                    <a:schemeClr val="tx1"/>
                                  </a:solidFill>
                                  <a:effectLst/>
                                  <a:latin typeface="Cambria Math" panose="02040503050406030204" pitchFamily="18" charset="0"/>
                                  <a:ea typeface="+mn-ea"/>
                                  <a:cs typeface="+mn-cs"/>
                                </a:rPr>
                                <m:t>𝑦</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𝐷</m:t>
                                  </m:r>
                                </m:den>
                              </m:f>
                              <m:r>
                                <a:rPr lang="vi-VN" sz="1600" i="1" kern="1200">
                                  <a:solidFill>
                                    <a:schemeClr val="tx1"/>
                                  </a:solidFill>
                                  <a:effectLst/>
                                  <a:latin typeface="Cambria Math" panose="02040503050406030204" pitchFamily="18" charset="0"/>
                                  <a:ea typeface="+mn-ea"/>
                                  <a:cs typeface="+mn-cs"/>
                                </a:rPr>
                                <m:t>𝑥</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 </m:t>
                              </m:r>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𝐷</m:t>
                                  </m:r>
                                </m:num>
                                <m:den>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𝐷</m:t>
                                  </m:r>
                                </m:den>
                              </m:f>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𝐷</m:t>
                                  </m:r>
                                </m:sub>
                              </m:sSub>
                            </m:oMath>
                          </a14:m>
                          <a:endParaRPr lang="en-US" sz="1600" kern="1200" dirty="0">
                            <a:solidFill>
                              <a:schemeClr val="tx1"/>
                            </a:solidFill>
                            <a:effectLst/>
                            <a:latin typeface="Inter Boldy"/>
                            <a:ea typeface="Cambria" panose="02040503050406030204" pitchFamily="18" charset="0"/>
                            <a:cs typeface="+mn-cs"/>
                          </a:endParaRPr>
                        </a:p>
                        <a:p>
                          <a:pPr lvl="0" algn="ctr"/>
                          <a14:m>
                            <m:oMath xmlns:m="http://schemas.openxmlformats.org/officeDocument/2006/math">
                              <m:r>
                                <a:rPr lang="vi-VN" sz="1600" i="1" kern="1200">
                                  <a:solidFill>
                                    <a:schemeClr val="tx1"/>
                                  </a:solidFill>
                                  <a:effectLst/>
                                  <a:latin typeface="Cambria Math" panose="02040503050406030204" pitchFamily="18" charset="0"/>
                                  <a:ea typeface="+mn-ea"/>
                                  <a:cs typeface="+mn-cs"/>
                                </a:rPr>
                                <m:t>𝑦</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𝑅</m:t>
                                  </m:r>
                                </m:num>
                                <m:den>
                                  <m:r>
                                    <a:rPr lang="vi-VN" sz="1600" i="1" kern="1200">
                                      <a:solidFill>
                                        <a:schemeClr val="tx1"/>
                                      </a:solidFill>
                                      <a:effectLst/>
                                      <a:latin typeface="Cambria Math" panose="02040503050406030204" pitchFamily="18" charset="0"/>
                                      <a:ea typeface="+mn-ea"/>
                                      <a:cs typeface="+mn-cs"/>
                                    </a:rPr>
                                    <m:t>𝑅</m:t>
                                  </m:r>
                                  <m:r>
                                    <a:rPr lang="vi-VN" sz="1600" i="1" kern="1200">
                                      <a:solidFill>
                                        <a:schemeClr val="tx1"/>
                                      </a:solidFill>
                                      <a:effectLst/>
                                      <a:latin typeface="Cambria Math" panose="02040503050406030204" pitchFamily="18" charset="0"/>
                                      <a:ea typeface="+mn-ea"/>
                                      <a:cs typeface="+mn-cs"/>
                                    </a:rPr>
                                    <m:t>+1</m:t>
                                  </m:r>
                                </m:den>
                              </m:f>
                              <m:r>
                                <a:rPr lang="vi-VN" sz="1600" i="1" kern="1200">
                                  <a:solidFill>
                                    <a:schemeClr val="tx1"/>
                                  </a:solidFill>
                                  <a:effectLst/>
                                  <a:latin typeface="Cambria Math" panose="02040503050406030204" pitchFamily="18" charset="0"/>
                                  <a:ea typeface="+mn-ea"/>
                                  <a:cs typeface="+mn-cs"/>
                                </a:rPr>
                                <m:t>𝑥</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 </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𝐷</m:t>
                                      </m:r>
                                    </m:sub>
                                  </m:sSub>
                                </m:num>
                                <m:den>
                                  <m:r>
                                    <a:rPr lang="vi-VN" sz="1600" i="1" kern="1200">
                                      <a:solidFill>
                                        <a:schemeClr val="tx1"/>
                                      </a:solidFill>
                                      <a:effectLst/>
                                      <a:latin typeface="Cambria Math" panose="02040503050406030204" pitchFamily="18" charset="0"/>
                                      <a:ea typeface="+mn-ea"/>
                                      <a:cs typeface="+mn-cs"/>
                                    </a:rPr>
                                    <m:t>𝑅</m:t>
                                  </m:r>
                                  <m:r>
                                    <a:rPr lang="vi-VN" sz="1600" i="1" kern="1200">
                                      <a:solidFill>
                                        <a:schemeClr val="tx1"/>
                                      </a:solidFill>
                                      <a:effectLst/>
                                      <a:latin typeface="Cambria Math" panose="02040503050406030204" pitchFamily="18" charset="0"/>
                                      <a:ea typeface="+mn-ea"/>
                                      <a:cs typeface="+mn-cs"/>
                                    </a:rPr>
                                    <m:t>+1</m:t>
                                  </m:r>
                                </m:den>
                              </m:f>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lvl="0" algn="ctr"/>
                          <a14:m>
                            <m:oMathPara xmlns:m="http://schemas.openxmlformats.org/officeDocument/2006/math">
                              <m:oMathParaPr>
                                <m:jc m:val="centerGroup"/>
                              </m:oMathParaPr>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den>
                                </m:f>
                                <m:r>
                                  <a:rPr lang="vi-VN" sz="1600" i="1" kern="1200">
                                    <a:solidFill>
                                      <a:schemeClr val="tx1"/>
                                    </a:solidFill>
                                    <a:effectLst/>
                                    <a:latin typeface="Cambria Math" panose="02040503050406030204" pitchFamily="18" charset="0"/>
                                    <a:ea typeface="+mn-ea"/>
                                    <a:cs typeface="+mn-cs"/>
                                  </a:rPr>
                                  <m:t> = </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𝐷</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den>
                                </m:f>
                                <m:r>
                                  <a:rPr lang="vi-VN" sz="1600" i="1" kern="1200">
                                    <a:solidFill>
                                      <a:schemeClr val="tx1"/>
                                    </a:solidFill>
                                    <a:effectLst/>
                                    <a:latin typeface="Cambria Math" panose="02040503050406030204" pitchFamily="18" charset="0"/>
                                    <a:ea typeface="+mn-ea"/>
                                    <a:cs typeface="+mn-cs"/>
                                  </a:rPr>
                                  <m:t>=1−</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𝐷</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den>
                                </m:f>
                                <m:r>
                                  <a:rPr lang="vi-VN" sz="1600" i="1" kern="1200">
                                    <a:solidFill>
                                      <a:schemeClr val="tx1"/>
                                    </a:solidFill>
                                    <a:effectLst/>
                                    <a:latin typeface="Cambria Math" panose="02040503050406030204" pitchFamily="18" charset="0"/>
                                    <a:ea typeface="+mn-ea"/>
                                    <a:cs typeface="+mn-cs"/>
                                  </a:rPr>
                                  <m:t>&lt;1</m:t>
                                </m:r>
                              </m:oMath>
                            </m:oMathPara>
                          </a14:m>
                          <a:endParaRPr lang="en-US" sz="1600" kern="1200" dirty="0">
                            <a:solidFill>
                              <a:schemeClr val="tx1"/>
                            </a:solidFill>
                            <a:effectLst/>
                            <a:latin typeface="Inter Boldy"/>
                            <a:ea typeface="Cambria" panose="02040503050406030204" pitchFamily="18" charset="0"/>
                            <a:cs typeface="+mn-cs"/>
                          </a:endParaRPr>
                        </a:p>
                        <a:p>
                          <a:pPr algn="ctr"/>
                          <a:endParaRPr lang="en-US" sz="1600" kern="1200" dirty="0">
                            <a:solidFill>
                              <a:schemeClr val="tx1"/>
                            </a:solidFill>
                            <a:effectLst/>
                            <a:latin typeface="Inter Boldy"/>
                            <a:ea typeface="Cambria" panose="02040503050406030204" pitchFamily="18" charset="0"/>
                            <a:cs typeface="+mn-cs"/>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tc>
                      <a:txBody>
                        <a:bodyPr/>
                        <a:lstStyle/>
                        <a:p>
                          <a:pPr algn="ctr"/>
                          <a14:m>
                            <m:oMath xmlns:m="http://schemas.openxmlformats.org/officeDocument/2006/math">
                              <m:r>
                                <a:rPr lang="vi-VN" sz="1600" i="1" kern="1200" smtClean="0">
                                  <a:solidFill>
                                    <a:schemeClr val="tx1"/>
                                  </a:solidFill>
                                  <a:effectLst/>
                                  <a:latin typeface="Cambria Math" panose="02040503050406030204" pitchFamily="18" charset="0"/>
                                  <a:ea typeface="+mn-ea"/>
                                  <a:cs typeface="+mn-cs"/>
                                </a:rPr>
                                <m:t>𝑦</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 + </m:t>
                                  </m:r>
                                  <m:r>
                                    <a:rPr lang="vi-VN" sz="1600" i="1" kern="1200">
                                      <a:solidFill>
                                        <a:schemeClr val="tx1"/>
                                      </a:solidFill>
                                      <a:effectLst/>
                                      <a:latin typeface="Cambria Math" panose="02040503050406030204" pitchFamily="18" charset="0"/>
                                      <a:ea typeface="+mn-ea"/>
                                      <a:cs typeface="+mn-cs"/>
                                    </a:rPr>
                                    <m:t>𝐵</m:t>
                                  </m:r>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r>
                                <a:rPr lang="vi-VN" sz="1600" i="1" kern="1200">
                                  <a:solidFill>
                                    <a:schemeClr val="tx1"/>
                                  </a:solidFill>
                                  <a:effectLst/>
                                  <a:latin typeface="Cambria Math" panose="02040503050406030204" pitchFamily="18" charset="0"/>
                                  <a:ea typeface="+mn-ea"/>
                                  <a:cs typeface="+mn-cs"/>
                                </a:rPr>
                                <m:t>𝑥</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 </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𝐵</m:t>
                                      </m:r>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𝐵</m:t>
                                      </m:r>
                                    </m:sub>
                                  </m:sSub>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oMath>
                          </a14:m>
                          <a:endParaRPr lang="en-US" sz="1600" kern="1200" dirty="0">
                            <a:solidFill>
                              <a:schemeClr val="tx1"/>
                            </a:solidFill>
                            <a:effectLst/>
                            <a:latin typeface="Inter Boldy"/>
                            <a:ea typeface="Cambria" panose="02040503050406030204" pitchFamily="18" charset="0"/>
                            <a:cs typeface="+mn-cs"/>
                          </a:endParaRPr>
                        </a:p>
                        <a:p>
                          <a:pPr algn="ctr"/>
                          <a14:m>
                            <m:oMath xmlns:m="http://schemas.openxmlformats.org/officeDocument/2006/math">
                              <m:r>
                                <a:rPr lang="vi-VN" sz="1600" i="1" kern="1200">
                                  <a:solidFill>
                                    <a:schemeClr val="tx1"/>
                                  </a:solidFill>
                                  <a:effectLst/>
                                  <a:latin typeface="Cambria Math" panose="02040503050406030204" pitchFamily="18" charset="0"/>
                                  <a:ea typeface="+mn-ea"/>
                                  <a:cs typeface="+mn-cs"/>
                                </a:rPr>
                                <m:t>𝑦</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r>
                                    <a:rPr lang="vi-VN" sz="1600" i="1" kern="1200">
                                      <a:solidFill>
                                        <a:schemeClr val="tx1"/>
                                      </a:solidFill>
                                      <a:effectLst/>
                                      <a:latin typeface="Cambria Math" panose="02040503050406030204" pitchFamily="18" charset="0"/>
                                      <a:ea typeface="+mn-ea"/>
                                      <a:cs typeface="+mn-cs"/>
                                    </a:rPr>
                                    <m:t>𝑆</m:t>
                                  </m:r>
                                  <m:r>
                                    <a:rPr lang="vi-VN" sz="1600" i="1" kern="1200">
                                      <a:solidFill>
                                        <a:schemeClr val="tx1"/>
                                      </a:solidFill>
                                      <a:effectLst/>
                                      <a:latin typeface="Cambria Math" panose="02040503050406030204" pitchFamily="18" charset="0"/>
                                      <a:ea typeface="+mn-ea"/>
                                      <a:cs typeface="+mn-cs"/>
                                    </a:rPr>
                                    <m:t>+1</m:t>
                                  </m:r>
                                </m:num>
                                <m:den>
                                  <m:r>
                                    <a:rPr lang="vi-VN" sz="1600" i="1" kern="1200">
                                      <a:solidFill>
                                        <a:schemeClr val="tx1"/>
                                      </a:solidFill>
                                      <a:effectLst/>
                                      <a:latin typeface="Cambria Math" panose="02040503050406030204" pitchFamily="18" charset="0"/>
                                      <a:ea typeface="+mn-ea"/>
                                      <a:cs typeface="+mn-cs"/>
                                    </a:rPr>
                                    <m:t>𝑆</m:t>
                                  </m:r>
                                </m:den>
                              </m:f>
                              <m:r>
                                <a:rPr lang="vi-VN" sz="1600" i="1" kern="1200">
                                  <a:solidFill>
                                    <a:schemeClr val="tx1"/>
                                  </a:solidFill>
                                  <a:effectLst/>
                                  <a:latin typeface="Cambria Math" panose="02040503050406030204" pitchFamily="18" charset="0"/>
                                  <a:ea typeface="+mn-ea"/>
                                  <a:cs typeface="+mn-cs"/>
                                </a:rPr>
                                <m:t>𝑥</m:t>
                              </m:r>
                            </m:oMath>
                          </a14:m>
                          <a:r>
                            <a:rPr lang="vi-VN" sz="1600" kern="1200" dirty="0">
                              <a:solidFill>
                                <a:schemeClr val="tx1"/>
                              </a:solidFill>
                              <a:effectLst/>
                              <a:latin typeface="Inter Boldy"/>
                              <a:ea typeface="Cambria" panose="02040503050406030204" pitchFamily="18" charset="0"/>
                              <a:cs typeface="+mn-cs"/>
                            </a:rPr>
                            <a:t> +</a:t>
                          </a:r>
                          <a14:m>
                            <m:oMath xmlns:m="http://schemas.openxmlformats.org/officeDocument/2006/math">
                              <m:r>
                                <a:rPr lang="vi-VN" sz="1600" i="1" kern="1200">
                                  <a:solidFill>
                                    <a:schemeClr val="tx1"/>
                                  </a:solidFill>
                                  <a:effectLst/>
                                  <a:latin typeface="Cambria Math" panose="02040503050406030204" pitchFamily="18" charset="0"/>
                                  <a:ea typeface="+mn-ea"/>
                                  <a:cs typeface="+mn-cs"/>
                                </a:rPr>
                                <m:t> </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 </m:t>
                                      </m:r>
                                      <m:r>
                                        <a:rPr lang="vi-VN" sz="1600" i="1" kern="1200">
                                          <a:solidFill>
                                            <a:schemeClr val="tx1"/>
                                          </a:solidFill>
                                          <a:effectLst/>
                                          <a:latin typeface="Cambria Math" panose="02040503050406030204" pitchFamily="18" charset="0"/>
                                          <a:ea typeface="+mn-ea"/>
                                          <a:cs typeface="+mn-cs"/>
                                        </a:rPr>
                                        <m:t>𝑥</m:t>
                                      </m:r>
                                    </m:e>
                                    <m:sub>
                                      <m:r>
                                        <a:rPr lang="vi-VN" sz="1600" i="1" kern="1200">
                                          <a:solidFill>
                                            <a:schemeClr val="tx1"/>
                                          </a:solidFill>
                                          <a:effectLst/>
                                          <a:latin typeface="Cambria Math" panose="02040503050406030204" pitchFamily="18" charset="0"/>
                                          <a:ea typeface="+mn-ea"/>
                                          <a:cs typeface="+mn-cs"/>
                                        </a:rPr>
                                        <m:t>𝐵</m:t>
                                      </m:r>
                                    </m:sub>
                                  </m:sSub>
                                </m:num>
                                <m:den>
                                  <m:r>
                                    <a:rPr lang="vi-VN" sz="1600" i="1" kern="1200">
                                      <a:solidFill>
                                        <a:schemeClr val="tx1"/>
                                      </a:solidFill>
                                      <a:effectLst/>
                                      <a:latin typeface="Cambria Math" panose="02040503050406030204" pitchFamily="18" charset="0"/>
                                      <a:ea typeface="+mn-ea"/>
                                      <a:cs typeface="+mn-cs"/>
                                    </a:rPr>
                                    <m:t>𝑆</m:t>
                                  </m:r>
                                </m:den>
                              </m:f>
                            </m:oMath>
                          </a14:m>
                          <a:endParaRPr lang="en-US" sz="1600" kern="1200" dirty="0">
                            <a:solidFill>
                              <a:schemeClr val="tx1"/>
                            </a:solidFill>
                            <a:effectLst/>
                            <a:latin typeface="Inter Boldy"/>
                            <a:ea typeface="Cambria" panose="02040503050406030204" pitchFamily="18" charset="0"/>
                            <a:cs typeface="+mn-cs"/>
                          </a:endParaRPr>
                        </a:p>
                        <a:p>
                          <a:pPr algn="ctr"/>
                          <a:r>
                            <a:rPr lang="vi-VN" sz="1600" kern="1200" dirty="0">
                              <a:solidFill>
                                <a:schemeClr val="tx1"/>
                              </a:solidFill>
                              <a:effectLst/>
                              <a:latin typeface="Inter Boldy"/>
                              <a:ea typeface="Cambria" panose="02040503050406030204" pitchFamily="18" charset="0"/>
                              <a:cs typeface="+mn-cs"/>
                            </a:rPr>
                            <a:t> </a:t>
                          </a:r>
                          <a:endParaRPr lang="en-US" sz="1600" kern="1200" dirty="0">
                            <a:solidFill>
                              <a:schemeClr val="tx1"/>
                            </a:solidFill>
                            <a:effectLst/>
                            <a:latin typeface="Inter Boldy"/>
                            <a:ea typeface="Cambria" panose="02040503050406030204" pitchFamily="18" charset="0"/>
                            <a:cs typeface="+mn-cs"/>
                          </a:endParaRPr>
                        </a:p>
                        <a:p>
                          <a:pPr lvl="0" algn="ctr"/>
                          <a14:m>
                            <m:oMathPara xmlns:m="http://schemas.openxmlformats.org/officeDocument/2006/math">
                              <m:oMathParaPr>
                                <m:jc m:val="centerGroup"/>
                              </m:oMathParaPr>
                              <m:oMath xmlns:m="http://schemas.openxmlformats.org/officeDocument/2006/math">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𝐿</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r>
                                  <a:rPr lang="vi-VN" sz="1600" i="1" kern="1200">
                                    <a:solidFill>
                                      <a:schemeClr val="tx1"/>
                                    </a:solidFill>
                                    <a:effectLst/>
                                    <a:latin typeface="Cambria Math" panose="02040503050406030204" pitchFamily="18" charset="0"/>
                                    <a:ea typeface="+mn-ea"/>
                                    <a:cs typeface="+mn-cs"/>
                                  </a:rPr>
                                  <m:t> = </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𝐵</m:t>
                                        </m:r>
                                        <m:r>
                                          <a:rPr lang="vi-VN" sz="1600" i="1" kern="1200">
                                            <a:solidFill>
                                              <a:schemeClr val="tx1"/>
                                            </a:solidFill>
                                            <a:effectLst/>
                                            <a:latin typeface="Cambria Math" panose="02040503050406030204" pitchFamily="18" charset="0"/>
                                            <a:ea typeface="+mn-ea"/>
                                            <a:cs typeface="+mn-cs"/>
                                          </a:rPr>
                                          <m:t>+</m:t>
                                        </m:r>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r>
                                  <a:rPr lang="vi-VN" sz="1600" i="1" kern="1200">
                                    <a:solidFill>
                                      <a:schemeClr val="tx1"/>
                                    </a:solidFill>
                                    <a:effectLst/>
                                    <a:latin typeface="Cambria Math" panose="02040503050406030204" pitchFamily="18" charset="0"/>
                                    <a:ea typeface="+mn-ea"/>
                                    <a:cs typeface="+mn-cs"/>
                                  </a:rPr>
                                  <m:t>=1+</m:t>
                                </m:r>
                                <m:f>
                                  <m:fPr>
                                    <m:ctrlPr>
                                      <a:rPr lang="en-US" sz="1600" i="1" kern="1200">
                                        <a:solidFill>
                                          <a:schemeClr val="tx1"/>
                                        </a:solidFill>
                                        <a:effectLst/>
                                        <a:latin typeface="Cambria Math" panose="02040503050406030204" pitchFamily="18" charset="0"/>
                                        <a:ea typeface="+mn-ea"/>
                                        <a:cs typeface="+mn-cs"/>
                                      </a:rPr>
                                    </m:ctrlPr>
                                  </m:fPr>
                                  <m:num>
                                    <m:sSub>
                                      <m:sSubPr>
                                        <m:ctrlPr>
                                          <a:rPr lang="en-US" sz="1600" i="1" kern="1200">
                                            <a:solidFill>
                                              <a:schemeClr val="tx1"/>
                                            </a:solidFill>
                                            <a:effectLst/>
                                            <a:latin typeface="Cambria Math" panose="02040503050406030204" pitchFamily="18" charset="0"/>
                                            <a:ea typeface="+mn-ea"/>
                                            <a:cs typeface="+mn-cs"/>
                                          </a:rPr>
                                        </m:ctrlPr>
                                      </m:sSubPr>
                                      <m:e>
                                        <m:r>
                                          <a:rPr lang="vi-VN" sz="1600" i="1" kern="1200">
                                            <a:solidFill>
                                              <a:schemeClr val="tx1"/>
                                            </a:solidFill>
                                            <a:effectLst/>
                                            <a:latin typeface="Cambria Math" panose="02040503050406030204" pitchFamily="18" charset="0"/>
                                            <a:ea typeface="+mn-ea"/>
                                            <a:cs typeface="+mn-cs"/>
                                          </a:rPr>
                                          <m:t>𝐵</m:t>
                                        </m:r>
                                      </m:e>
                                      <m:sub>
                                        <m:r>
                                          <a:rPr lang="vi-VN" sz="1600" i="1" kern="1200">
                                            <a:solidFill>
                                              <a:schemeClr val="tx1"/>
                                            </a:solidFill>
                                            <a:effectLst/>
                                            <a:latin typeface="Cambria Math" panose="02040503050406030204" pitchFamily="18" charset="0"/>
                                            <a:ea typeface="+mn-ea"/>
                                            <a:cs typeface="+mn-cs"/>
                                          </a:rPr>
                                          <m:t> </m:t>
                                        </m:r>
                                      </m:sub>
                                    </m:sSub>
                                  </m:num>
                                  <m:den>
                                    <m:r>
                                      <a:rPr lang="vi-VN" sz="1600" i="1" kern="1200">
                                        <a:solidFill>
                                          <a:schemeClr val="tx1"/>
                                        </a:solidFill>
                                        <a:effectLst/>
                                        <a:latin typeface="Cambria Math" panose="02040503050406030204" pitchFamily="18" charset="0"/>
                                        <a:ea typeface="+mn-ea"/>
                                        <a:cs typeface="+mn-cs"/>
                                      </a:rPr>
                                      <m:t>𝑉</m:t>
                                    </m:r>
                                    <m:r>
                                      <a:rPr lang="vi-VN" sz="1600" i="1" kern="1200">
                                        <a:solidFill>
                                          <a:schemeClr val="tx1"/>
                                        </a:solidFill>
                                        <a:effectLst/>
                                        <a:latin typeface="Cambria Math" panose="02040503050406030204" pitchFamily="18" charset="0"/>
                                        <a:ea typeface="+mn-ea"/>
                                        <a:cs typeface="+mn-cs"/>
                                      </a:rPr>
                                      <m:t>′</m:t>
                                    </m:r>
                                  </m:den>
                                </m:f>
                                <m:r>
                                  <a:rPr lang="vi-VN" sz="1600" i="1" kern="1200">
                                    <a:solidFill>
                                      <a:schemeClr val="tx1"/>
                                    </a:solidFill>
                                    <a:effectLst/>
                                    <a:latin typeface="Cambria Math" panose="02040503050406030204" pitchFamily="18" charset="0"/>
                                    <a:ea typeface="+mn-ea"/>
                                    <a:cs typeface="+mn-cs"/>
                                  </a:rPr>
                                  <m:t>&gt;1</m:t>
                                </m:r>
                              </m:oMath>
                            </m:oMathPara>
                          </a14:m>
                          <a:endParaRPr lang="en-US" sz="1600" kern="1200" dirty="0">
                            <a:solidFill>
                              <a:schemeClr val="tx1"/>
                            </a:solidFill>
                            <a:effectLst/>
                            <a:latin typeface="Inter Boldy"/>
                            <a:ea typeface="Cambria" panose="02040503050406030204" pitchFamily="18" charset="0"/>
                            <a:cs typeface="+mn-cs"/>
                          </a:endParaRPr>
                        </a:p>
                        <a:p>
                          <a:pPr algn="ctr"/>
                          <a:endParaRPr lang="en-US" sz="1600" kern="1200" dirty="0">
                            <a:solidFill>
                              <a:schemeClr val="tx1"/>
                            </a:solidFill>
                            <a:effectLst/>
                            <a:latin typeface="Inter Boldy"/>
                            <a:ea typeface="Cambria" panose="02040503050406030204" pitchFamily="18" charset="0"/>
                            <a:cs typeface="+mn-cs"/>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mc:Choice>
        <mc:Fallback xmlns="">
          <p:graphicFrame>
            <p:nvGraphicFramePr>
              <p:cNvPr id="8" name="Table 8"/>
              <p:cNvGraphicFramePr>
                <a:graphicFrameLocks noGrp="1"/>
              </p:cNvGraphicFramePr>
              <p:nvPr>
                <p:extLst>
                  <p:ext uri="{D42A27DB-BD31-4B8C-83A1-F6EECF244321}">
                    <p14:modId xmlns:p14="http://schemas.microsoft.com/office/powerpoint/2010/main" val="52307620"/>
                  </p:ext>
                </p:extLst>
              </p:nvPr>
            </p:nvGraphicFramePr>
            <p:xfrm>
              <a:off x="495300" y="904230"/>
              <a:ext cx="7533834" cy="2335185"/>
            </p:xfrm>
            <a:graphic>
              <a:graphicData uri="http://schemas.openxmlformats.org/drawingml/2006/table">
                <a:tbl>
                  <a:tblPr/>
                  <a:tblGrid>
                    <a:gridCol w="3771900">
                      <a:extLst>
                        <a:ext uri="{9D8B030D-6E8A-4147-A177-3AD203B41FA5}">
                          <a16:colId xmlns:a16="http://schemas.microsoft.com/office/drawing/2014/main" val="20000"/>
                        </a:ext>
                      </a:extLst>
                    </a:gridCol>
                    <a:gridCol w="3761934">
                      <a:extLst>
                        <a:ext uri="{9D8B030D-6E8A-4147-A177-3AD203B41FA5}">
                          <a16:colId xmlns:a16="http://schemas.microsoft.com/office/drawing/2014/main" val="20001"/>
                        </a:ext>
                      </a:extLst>
                    </a:gridCol>
                  </a:tblGrid>
                  <a:tr h="561326">
                    <a:tc>
                      <a:txBody>
                        <a:bodyPr/>
                        <a:lstStyle/>
                        <a:p>
                          <a:pPr algn="ctr">
                            <a:lnSpc>
                              <a:spcPts val="4320"/>
                            </a:lnSpc>
                            <a:defRPr/>
                          </a:pPr>
                          <a:r>
                            <a:rPr lang="en-US" sz="1800" dirty="0">
                              <a:solidFill>
                                <a:srgbClr val="FFFFFF"/>
                              </a:solidFill>
                              <a:latin typeface="Inter Boldy"/>
                            </a:rPr>
                            <a:t>Rectifying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800" dirty="0">
                              <a:solidFill>
                                <a:srgbClr val="FFFFFF"/>
                              </a:solidFill>
                              <a:latin typeface="Inter Boldy"/>
                            </a:rPr>
                            <a:t>Stripping section</a:t>
                          </a:r>
                          <a:endParaRPr lang="en-US" sz="600" dirty="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extLst>
                      <a:ext uri="{0D108BD9-81ED-4DB2-BD59-A6C34878D82A}">
                        <a16:rowId xmlns:a16="http://schemas.microsoft.com/office/drawing/2014/main" val="10000"/>
                      </a:ext>
                    </a:extLst>
                  </a:tr>
                  <a:tr h="1773859">
                    <a:tc>
                      <a:txBody>
                        <a:bodyPr/>
                        <a:lstStyle/>
                        <a:p>
                          <a:endParaRPr lang="en-US"/>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blipFill>
                          <a:blip r:embed="rId2"/>
                          <a:stretch>
                            <a:fillRect l="-162" t="-31849" r="-100000" b="-342"/>
                          </a:stretch>
                        </a:blipFill>
                      </a:tcPr>
                    </a:tc>
                    <a:tc>
                      <a:txBody>
                        <a:bodyPr/>
                        <a:lstStyle/>
                        <a:p>
                          <a:endParaRPr lang="en-US"/>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blipFill>
                          <a:blip r:embed="rId2"/>
                          <a:stretch>
                            <a:fillRect l="-100324" t="-31849" r="-162" b="-342"/>
                          </a:stretch>
                        </a:blipFill>
                      </a:tcPr>
                    </a:tc>
                    <a:extLst>
                      <a:ext uri="{0D108BD9-81ED-4DB2-BD59-A6C34878D82A}">
                        <a16:rowId xmlns:a16="http://schemas.microsoft.com/office/drawing/2014/main" val="10001"/>
                      </a:ext>
                    </a:extLst>
                  </a:tr>
                </a:tbl>
              </a:graphicData>
            </a:graphic>
          </p:graphicFrame>
        </mc:Fallback>
      </mc:AlternateContent>
      <p:sp>
        <p:nvSpPr>
          <p:cNvPr id="11" name="Freeform 11"/>
          <p:cNvSpPr/>
          <p:nvPr/>
        </p:nvSpPr>
        <p:spPr>
          <a:xfrm>
            <a:off x="599025" y="4623792"/>
            <a:ext cx="692911" cy="150360"/>
          </a:xfrm>
          <a:custGeom>
            <a:avLst/>
            <a:gdLst/>
            <a:ahLst/>
            <a:cxnLst/>
            <a:rect l="l" t="t" r="r" b="b"/>
            <a:pathLst>
              <a:path w="1385821" h="300719">
                <a:moveTo>
                  <a:pt x="0" y="0"/>
                </a:moveTo>
                <a:lnTo>
                  <a:pt x="1385821" y="0"/>
                </a:lnTo>
                <a:lnTo>
                  <a:pt x="1385821" y="300719"/>
                </a:lnTo>
                <a:lnTo>
                  <a:pt x="0" y="30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2">
            <a:extLst>
              <a:ext uri="{FF2B5EF4-FFF2-40B4-BE49-F238E27FC236}">
                <a16:creationId xmlns:a16="http://schemas.microsoft.com/office/drawing/2014/main" id="{5AD63A96-DDB1-91CD-772F-4366837C2B5E}"/>
              </a:ext>
            </a:extLst>
          </p:cNvPr>
          <p:cNvSpPr txBox="1"/>
          <p:nvPr/>
        </p:nvSpPr>
        <p:spPr>
          <a:xfrm>
            <a:off x="495300" y="3311258"/>
            <a:ext cx="7749540" cy="336631"/>
          </a:xfrm>
          <a:prstGeom prst="rect">
            <a:avLst/>
          </a:prstGeom>
          <a:noFill/>
        </p:spPr>
        <p:txBody>
          <a:bodyPr wrap="square">
            <a:spAutoFit/>
          </a:bodyPr>
          <a:lstStyle/>
          <a:p>
            <a:pPr indent="90170">
              <a:lnSpc>
                <a:spcPct val="107000"/>
              </a:lnSpc>
              <a:spcAft>
                <a:spcPts val="400"/>
              </a:spcAft>
            </a:pPr>
            <a:r>
              <a:rPr lang="vi-VN" sz="1600" dirty="0">
                <a:latin typeface="Cambria" panose="02040503050406030204" pitchFamily="18" charset="0"/>
                <a:ea typeface="Cambria" panose="02040503050406030204" pitchFamily="18" charset="0"/>
                <a:cs typeface="Times New Roman" panose="02020603050405020304" pitchFamily="18" charset="0"/>
              </a:rPr>
              <a:t>Để tìm điểm giao nhau, ta lấy phần Rectifying section trừ cho phần Stripping section</a:t>
            </a:r>
            <a:endParaRPr lang="en-US" sz="1600" dirty="0">
              <a:latin typeface="Cambria" panose="02040503050406030204" pitchFamily="18"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0CD373-36DC-F508-ABD6-97E891ED4A4F}"/>
                  </a:ext>
                </a:extLst>
              </p:cNvPr>
              <p:cNvSpPr txBox="1"/>
              <p:nvPr/>
            </p:nvSpPr>
            <p:spPr>
              <a:xfrm>
                <a:off x="2202180" y="3719732"/>
                <a:ext cx="4572000" cy="918072"/>
              </a:xfrm>
              <a:prstGeom prst="rect">
                <a:avLst/>
              </a:prstGeom>
              <a:noFill/>
            </p:spPr>
            <p:txBody>
              <a:bodyPr wrap="square">
                <a:spAutoFit/>
              </a:bodyPr>
              <a:lstStyle/>
              <a:p>
                <a:pPr indent="90170" algn="ctr">
                  <a:lnSpc>
                    <a:spcPct val="107000"/>
                  </a:lnSpc>
                  <a:spcAft>
                    <a:spcPts val="400"/>
                  </a:spcAft>
                </a:pPr>
                <a14:m>
                  <m:oMath xmlns:m="http://schemas.openxmlformats.org/officeDocument/2006/math">
                    <m:r>
                      <a:rPr lang="vi-VN" sz="1600" i="1">
                        <a:latin typeface="Cambria Math" panose="02040503050406030204" pitchFamily="18" charset="0"/>
                        <a:ea typeface="Times New Roman" panose="02020603050405020304" pitchFamily="18" charset="0"/>
                        <a:cs typeface="Times New Roman" panose="02020603050405020304" pitchFamily="18" charset="0"/>
                      </a:rPr>
                      <m:t>𝑦</m:t>
                    </m:r>
                  </m:oMath>
                </a14:m>
                <a:r>
                  <a:rPr lang="vi-VN" sz="1600" dirty="0">
                    <a:latin typeface="Inter Boldy"/>
                    <a:ea typeface="Cambria" panose="02040503050406030204" pitchFamily="18" charset="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𝐿</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 </m:t>
                            </m:r>
                          </m:sub>
                        </m:sSub>
                      </m:num>
                      <m:den>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den>
                    </m:f>
                    <m:r>
                      <a:rPr lang="vi-VN" sz="1600" i="1">
                        <a:latin typeface="Cambria Math" panose="02040503050406030204" pitchFamily="18" charset="0"/>
                        <a:ea typeface="Times New Roman" panose="02020603050405020304" pitchFamily="18" charset="0"/>
                        <a:cs typeface="Times New Roman" panose="02020603050405020304" pitchFamily="18" charset="0"/>
                      </a:rPr>
                      <m:t>𝑥</m:t>
                    </m:r>
                  </m:oMath>
                </a14:m>
                <a:r>
                  <a:rPr lang="vi-VN" sz="1600" dirty="0">
                    <a:latin typeface="Inter Boldy"/>
                    <a:ea typeface="Cambria" panose="02040503050406030204" pitchFamily="18" charset="0"/>
                    <a:cs typeface="Times New Roman" panose="02020603050405020304" pitchFamily="18" charset="0"/>
                  </a:rPr>
                  <a:t> +</a:t>
                </a:r>
                <a14:m>
                  <m:oMath xmlns:m="http://schemas.openxmlformats.org/officeDocument/2006/math">
                    <m:r>
                      <a:rPr lang="vi-VN" sz="16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latin typeface="Cambria Math" panose="02040503050406030204" pitchFamily="18" charset="0"/>
                            <a:ea typeface="Times New Roman" panose="02020603050405020304" pitchFamily="18" charset="0"/>
                            <a:cs typeface="Times New Roman" panose="02020603050405020304" pitchFamily="18" charset="0"/>
                          </a:rPr>
                          <m:t>𝐷</m:t>
                        </m:r>
                      </m:num>
                      <m:den>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den>
                    </m:f>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 </m:t>
                        </m:r>
                        <m:r>
                          <a:rPr lang="vi-VN" sz="1600" i="1">
                            <a:latin typeface="Cambria Math" panose="02040503050406030204" pitchFamily="18" charset="0"/>
                            <a:ea typeface="Times New Roman" panose="02020603050405020304" pitchFamily="18" charset="0"/>
                            <a:cs typeface="Times New Roman" panose="02020603050405020304" pitchFamily="18" charset="0"/>
                          </a:rPr>
                          <m:t>𝑥</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𝐷</m:t>
                        </m:r>
                      </m:sub>
                    </m:sSub>
                  </m:oMath>
                </a14:m>
                <a:r>
                  <a:rPr lang="vi-VN" sz="1600" dirty="0">
                    <a:latin typeface="Inter Boldy"/>
                    <a:ea typeface="Cambria" panose="02040503050406030204" pitchFamily="18" charset="0"/>
                    <a:cs typeface="Times New Roman" panose="02020603050405020304" pitchFamily="18" charset="0"/>
                  </a:rPr>
                  <a:t> (Rectifying section) [1]</a:t>
                </a:r>
                <a:endParaRPr lang="en-US" sz="1600" dirty="0">
                  <a:latin typeface="Inter Boldy"/>
                  <a:ea typeface="Cambria" panose="02040503050406030204" pitchFamily="18" charset="0"/>
                  <a:cs typeface="Times New Roman" panose="02020603050405020304" pitchFamily="18" charset="0"/>
                </a:endParaRPr>
              </a:p>
              <a:p>
                <a:pPr indent="90170" algn="ctr">
                  <a:lnSpc>
                    <a:spcPct val="107000"/>
                  </a:lnSpc>
                  <a:spcAft>
                    <a:spcPts val="400"/>
                  </a:spcAft>
                </a:pPr>
                <a:r>
                  <a:rPr lang="vi-VN" sz="1600" dirty="0">
                    <a:latin typeface="Inter Boldy"/>
                    <a:ea typeface="Cambria" panose="02040503050406030204" pitchFamily="18" charset="0"/>
                    <a:cs typeface="Times New Roman" panose="02020603050405020304" pitchFamily="18" charset="0"/>
                  </a:rPr>
                  <a:t>y = </a:t>
                </a:r>
                <a14:m>
                  <m:oMath xmlns:m="http://schemas.openxmlformats.org/officeDocument/2006/math">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latin typeface="Cambria Math" panose="02040503050406030204" pitchFamily="18" charset="0"/>
                            <a:ea typeface="Times New Roman" panose="02020603050405020304" pitchFamily="18" charset="0"/>
                            <a:cs typeface="Times New Roman" panose="02020603050405020304" pitchFamily="18" charset="0"/>
                          </a:rPr>
                          <m:t>𝐿</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num>
                      <m:den>
                        <m:r>
                          <a:rPr lang="vi-VN" sz="1600" i="1">
                            <a:latin typeface="Cambria Math" panose="02040503050406030204" pitchFamily="18" charset="0"/>
                            <a:ea typeface="Calibri" panose="020F0502020204030204" pitchFamily="34" charset="0"/>
                            <a:cs typeface="Times New Roman" panose="02020603050405020304" pitchFamily="18" charset="0"/>
                          </a:rPr>
                          <m:t>𝑉</m:t>
                        </m:r>
                        <m:r>
                          <a:rPr lang="vi-VN" sz="1600" i="1">
                            <a:latin typeface="Cambria Math" panose="02040503050406030204" pitchFamily="18" charset="0"/>
                            <a:ea typeface="Calibri" panose="020F0502020204030204" pitchFamily="34" charset="0"/>
                            <a:cs typeface="Times New Roman" panose="02020603050405020304" pitchFamily="18" charset="0"/>
                          </a:rPr>
                          <m:t>′</m:t>
                        </m:r>
                      </m:den>
                    </m:f>
                    <m:r>
                      <a:rPr lang="vi-VN" sz="1600" i="1">
                        <a:latin typeface="Cambria Math" panose="02040503050406030204" pitchFamily="18" charset="0"/>
                        <a:ea typeface="Times New Roman" panose="02020603050405020304" pitchFamily="18" charset="0"/>
                        <a:cs typeface="Times New Roman" panose="02020603050405020304" pitchFamily="18" charset="0"/>
                      </a:rPr>
                      <m:t>𝑥</m:t>
                    </m:r>
                    <m:r>
                      <a:rPr lang="vi-VN" sz="1600" i="1">
                        <a:latin typeface="Cambria Math" panose="02040503050406030204" pitchFamily="18" charset="0"/>
                        <a:ea typeface="Times New Roman" panose="02020603050405020304" pitchFamily="18" charset="0"/>
                        <a:cs typeface="Times New Roman" panose="02020603050405020304" pitchFamily="18" charset="0"/>
                      </a:rPr>
                      <m:t> − </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latin typeface="Cambria Math" panose="02040503050406030204" pitchFamily="18" charset="0"/>
                            <a:ea typeface="Times New Roman" panose="02020603050405020304" pitchFamily="18" charset="0"/>
                            <a:cs typeface="Times New Roman" panose="02020603050405020304" pitchFamily="18" charset="0"/>
                          </a:rPr>
                          <m:t>𝐵</m:t>
                        </m:r>
                      </m:num>
                      <m:den>
                        <m:r>
                          <a:rPr lang="vi-VN" sz="1600" i="1">
                            <a:latin typeface="Cambria Math" panose="02040503050406030204" pitchFamily="18" charset="0"/>
                            <a:ea typeface="Calibri" panose="020F0502020204030204" pitchFamily="34" charset="0"/>
                            <a:cs typeface="Times New Roman" panose="02020603050405020304" pitchFamily="18" charset="0"/>
                          </a:rPr>
                          <m:t>𝑉</m:t>
                        </m:r>
                        <m:r>
                          <a:rPr lang="vi-VN" sz="1600" i="1">
                            <a:latin typeface="Cambria Math" panose="02040503050406030204" pitchFamily="18" charset="0"/>
                            <a:ea typeface="Calibri" panose="020F0502020204030204" pitchFamily="34" charset="0"/>
                            <a:cs typeface="Times New Roman" panose="02020603050405020304" pitchFamily="18" charset="0"/>
                          </a:rPr>
                          <m:t>′</m:t>
                        </m:r>
                      </m:den>
                    </m:f>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𝑥</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𝐵</m:t>
                        </m:r>
                      </m:sub>
                    </m:sSub>
                  </m:oMath>
                </a14:m>
                <a:r>
                  <a:rPr lang="vi-VN" sz="1600" dirty="0">
                    <a:latin typeface="Inter Boldy"/>
                    <a:ea typeface="Cambria" panose="02040503050406030204" pitchFamily="18" charset="0"/>
                    <a:cs typeface="Times New Roman" panose="02020603050405020304" pitchFamily="18" charset="0"/>
                  </a:rPr>
                  <a:t> (phần Stripping section) [2]</a:t>
                </a:r>
                <a:endParaRPr lang="en-US" sz="550" dirty="0">
                  <a:latin typeface="Inter Boldy"/>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80CD373-36DC-F508-ABD6-97E891ED4A4F}"/>
                  </a:ext>
                </a:extLst>
              </p:cNvPr>
              <p:cNvSpPr txBox="1">
                <a:spLocks noRot="1" noChangeAspect="1" noMove="1" noResize="1" noEditPoints="1" noAdjustHandles="1" noChangeArrowheads="1" noChangeShapeType="1" noTextEdit="1"/>
              </p:cNvSpPr>
              <p:nvPr/>
            </p:nvSpPr>
            <p:spPr>
              <a:xfrm>
                <a:off x="2202180" y="3719732"/>
                <a:ext cx="4572000" cy="918072"/>
              </a:xfrm>
              <a:prstGeom prst="rect">
                <a:avLst/>
              </a:prstGeom>
              <a:blipFill>
                <a:blip r:embed="rId5"/>
                <a:stretch>
                  <a:fillRect b="-1987"/>
                </a:stretch>
              </a:blipFill>
            </p:spPr>
            <p:txBody>
              <a:bodyPr/>
              <a:lstStyle/>
              <a:p>
                <a:r>
                  <a:rPr lang="en-US">
                    <a:noFill/>
                  </a:rPr>
                  <a:t> </a:t>
                </a:r>
              </a:p>
            </p:txBody>
          </p:sp>
        </mc:Fallback>
      </mc:AlternateContent>
    </p:spTree>
    <p:extLst>
      <p:ext uri="{BB962C8B-B14F-4D97-AF65-F5344CB8AC3E}">
        <p14:creationId xmlns:p14="http://schemas.microsoft.com/office/powerpoint/2010/main" val="382175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713" y="257175"/>
            <a:ext cx="7863938" cy="493661"/>
          </a:xfrm>
          <a:prstGeom prst="rect">
            <a:avLst/>
          </a:prstGeom>
        </p:spPr>
        <p:txBody>
          <a:bodyPr lIns="0" tIns="0" rIns="0" bIns="0" rtlCol="0" anchor="t">
            <a:spAutoFit/>
          </a:bodyPr>
          <a:lstStyle/>
          <a:p>
            <a:pPr algn="ctr">
              <a:lnSpc>
                <a:spcPts val="4080"/>
              </a:lnSpc>
            </a:pPr>
            <a:r>
              <a:rPr lang="en-US" sz="3400" dirty="0" err="1">
                <a:solidFill>
                  <a:srgbClr val="202124"/>
                </a:solidFill>
                <a:latin typeface="Inter Bold"/>
              </a:rPr>
              <a:t>Công</a:t>
            </a:r>
            <a:r>
              <a:rPr lang="en-US" sz="3400" dirty="0">
                <a:solidFill>
                  <a:srgbClr val="202124"/>
                </a:solidFill>
                <a:latin typeface="Inter Bold"/>
              </a:rPr>
              <a:t> </a:t>
            </a:r>
            <a:r>
              <a:rPr lang="en-US" sz="3400" dirty="0" err="1">
                <a:solidFill>
                  <a:srgbClr val="202124"/>
                </a:solidFill>
                <a:latin typeface="Inter Bold"/>
              </a:rPr>
              <a:t>thức</a:t>
            </a:r>
            <a:r>
              <a:rPr lang="en-US" sz="3400" dirty="0">
                <a:solidFill>
                  <a:srgbClr val="202124"/>
                </a:solidFill>
                <a:latin typeface="Inter Bold"/>
              </a:rPr>
              <a:t> </a:t>
            </a:r>
            <a:r>
              <a:rPr lang="en-US" sz="3400" dirty="0" err="1">
                <a:solidFill>
                  <a:srgbClr val="202124"/>
                </a:solidFill>
                <a:latin typeface="Inter Bold"/>
              </a:rPr>
              <a:t>tổng</a:t>
            </a:r>
            <a:r>
              <a:rPr lang="en-US" sz="3400" dirty="0">
                <a:solidFill>
                  <a:srgbClr val="202124"/>
                </a:solidFill>
                <a:latin typeface="Inter Bold"/>
              </a:rPr>
              <a:t> </a:t>
            </a:r>
            <a:r>
              <a:rPr lang="en-US" sz="3400" dirty="0" err="1">
                <a:solidFill>
                  <a:srgbClr val="202124"/>
                </a:solidFill>
                <a:latin typeface="Inter Bold"/>
              </a:rPr>
              <a:t>quát</a:t>
            </a:r>
            <a:r>
              <a:rPr lang="en-US" sz="3400" dirty="0">
                <a:solidFill>
                  <a:srgbClr val="202124"/>
                </a:solidFill>
                <a:latin typeface="Inter Bold"/>
              </a:rPr>
              <a:t>:</a:t>
            </a:r>
          </a:p>
        </p:txBody>
      </p:sp>
      <p:sp>
        <p:nvSpPr>
          <p:cNvPr id="7" name="TextBox 7"/>
          <p:cNvSpPr txBox="1"/>
          <p:nvPr/>
        </p:nvSpPr>
        <p:spPr>
          <a:xfrm>
            <a:off x="1114866" y="1203898"/>
            <a:ext cx="1234002" cy="166712"/>
          </a:xfrm>
          <a:prstGeom prst="rect">
            <a:avLst/>
          </a:prstGeom>
        </p:spPr>
        <p:txBody>
          <a:bodyPr lIns="0" tIns="0" rIns="0" bIns="0" rtlCol="0" anchor="t">
            <a:spAutoFit/>
          </a:bodyPr>
          <a:lstStyle/>
          <a:p>
            <a:pPr algn="ctr">
              <a:lnSpc>
                <a:spcPts val="1304"/>
              </a:lnSpc>
            </a:pPr>
            <a:endParaRPr lang="en-US" sz="1087" dirty="0">
              <a:solidFill>
                <a:srgbClr val="36383C"/>
              </a:solidFill>
              <a:latin typeface="Arimo"/>
            </a:endParaRPr>
          </a:p>
        </p:txBody>
      </p:sp>
      <p:sp>
        <p:nvSpPr>
          <p:cNvPr id="11" name="Freeform 11"/>
          <p:cNvSpPr/>
          <p:nvPr/>
        </p:nvSpPr>
        <p:spPr>
          <a:xfrm>
            <a:off x="599025" y="4623792"/>
            <a:ext cx="692911" cy="150360"/>
          </a:xfrm>
          <a:custGeom>
            <a:avLst/>
            <a:gdLst/>
            <a:ahLst/>
            <a:cxnLst/>
            <a:rect l="l" t="t" r="r" b="b"/>
            <a:pathLst>
              <a:path w="1385821" h="300719">
                <a:moveTo>
                  <a:pt x="0" y="0"/>
                </a:moveTo>
                <a:lnTo>
                  <a:pt x="1385821" y="0"/>
                </a:lnTo>
                <a:lnTo>
                  <a:pt x="1385821" y="300719"/>
                </a:lnTo>
                <a:lnTo>
                  <a:pt x="0" y="3007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B4ED42-90B9-0289-1023-11D8D623045A}"/>
                  </a:ext>
                </a:extLst>
              </p:cNvPr>
              <p:cNvSpPr txBox="1"/>
              <p:nvPr/>
            </p:nvSpPr>
            <p:spPr>
              <a:xfrm>
                <a:off x="1013459" y="820611"/>
                <a:ext cx="7616191" cy="721864"/>
              </a:xfrm>
              <a:prstGeom prst="rect">
                <a:avLst/>
              </a:prstGeom>
              <a:noFill/>
            </p:spPr>
            <p:txBody>
              <a:bodyPr wrap="square">
                <a:spAutoFit/>
              </a:bodyPr>
              <a:lstStyle/>
              <a:p>
                <a:pPr indent="90170">
                  <a:lnSpc>
                    <a:spcPct val="107000"/>
                  </a:lnSpc>
                  <a:spcAft>
                    <a:spcPts val="400"/>
                  </a:spcAft>
                </a:pPr>
                <a:r>
                  <a:rPr lang="vi-VN" sz="1600" dirty="0">
                    <a:latin typeface="Inter Boldy"/>
                    <a:ea typeface="Cambria" panose="02040503050406030204" pitchFamily="18" charset="0"/>
                    <a:cs typeface="Times New Roman" panose="02020603050405020304" pitchFamily="18" charset="0"/>
                  </a:rPr>
                  <a:t>Ta lấy [1]-[2]: </a:t>
                </a:r>
                <a:endParaRPr lang="en-US" sz="1600" dirty="0">
                  <a:latin typeface="Inter Boldy"/>
                  <a:ea typeface="Cambria" panose="02040503050406030204" pitchFamily="18" charset="0"/>
                  <a:cs typeface="Times New Roman" panose="02020603050405020304" pitchFamily="18" charset="0"/>
                </a:endParaRPr>
              </a:p>
              <a:p>
                <a:pPr indent="90170" algn="ctr">
                  <a:lnSpc>
                    <a:spcPct val="107000"/>
                  </a:lnSpc>
                  <a:spcAft>
                    <a:spcPts val="400"/>
                  </a:spcAft>
                </a:pPr>
                <a14:m>
                  <m:oMathPara xmlns:m="http://schemas.openxmlformats.org/officeDocument/2006/math">
                    <m:oMathParaPr>
                      <m:jc m:val="centerGroup"/>
                    </m:oMathParaPr>
                    <m:oMath xmlns:m="http://schemas.openxmlformats.org/officeDocument/2006/math">
                      <m:r>
                        <a:rPr lang="vi-VN" sz="1600" i="1">
                          <a:latin typeface="Cambria Math" panose="02040503050406030204" pitchFamily="18" charset="0"/>
                          <a:ea typeface="Calibri" panose="020F0502020204030204" pitchFamily="34" charset="0"/>
                          <a:cs typeface="Times New Roman" panose="02020603050405020304" pitchFamily="18" charset="0"/>
                        </a:rPr>
                        <m:t>𝑦</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𝑉</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𝑉</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𝐿</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𝐿</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𝑥</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𝐷</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vi-VN" sz="1600" i="1">
                              <a:latin typeface="Cambria Math" panose="02040503050406030204" pitchFamily="18" charset="0"/>
                              <a:ea typeface="Calibri" panose="020F0502020204030204" pitchFamily="34" charset="0"/>
                              <a:cs typeface="Times New Roman" panose="02020603050405020304" pitchFamily="18" charset="0"/>
                            </a:rPr>
                            <m:t>𝑥</m:t>
                          </m:r>
                        </m:e>
                        <m:sub>
                          <m:r>
                            <a:rPr lang="vi-VN" sz="1600" i="1">
                              <a:latin typeface="Cambria Math" panose="02040503050406030204" pitchFamily="18" charset="0"/>
                              <a:ea typeface="Calibri" panose="020F0502020204030204" pitchFamily="34" charset="0"/>
                              <a:cs typeface="Times New Roman" panose="02020603050405020304" pitchFamily="18" charset="0"/>
                            </a:rPr>
                            <m:t>𝐷</m:t>
                          </m:r>
                        </m:sub>
                      </m:sSub>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𝐵</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vi-VN" sz="1600" i="1">
                              <a:latin typeface="Cambria Math" panose="02040503050406030204" pitchFamily="18" charset="0"/>
                              <a:ea typeface="Calibri" panose="020F0502020204030204" pitchFamily="34" charset="0"/>
                              <a:cs typeface="Times New Roman" panose="02020603050405020304" pitchFamily="18" charset="0"/>
                            </a:rPr>
                            <m:t>𝑥</m:t>
                          </m:r>
                        </m:e>
                        <m:sub>
                          <m:r>
                            <a:rPr lang="vi-VN" sz="1600" i="1">
                              <a:latin typeface="Cambria Math" panose="02040503050406030204" pitchFamily="18" charset="0"/>
                              <a:ea typeface="Calibri" panose="020F0502020204030204" pitchFamily="34" charset="0"/>
                              <a:cs typeface="Times New Roman" panose="02020603050405020304" pitchFamily="18" charset="0"/>
                            </a:rPr>
                            <m:t>𝐵</m:t>
                          </m:r>
                        </m:sub>
                      </m:sSub>
                    </m:oMath>
                  </m:oMathPara>
                </a14:m>
                <a:endParaRPr lang="en-US" sz="1600" dirty="0">
                  <a:latin typeface="Inter Boldy"/>
                  <a:ea typeface="Cambria" panose="020405030504060302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FB4ED42-90B9-0289-1023-11D8D623045A}"/>
                  </a:ext>
                </a:extLst>
              </p:cNvPr>
              <p:cNvSpPr txBox="1">
                <a:spLocks noRot="1" noChangeAspect="1" noMove="1" noResize="1" noEditPoints="1" noAdjustHandles="1" noChangeArrowheads="1" noChangeShapeType="1" noTextEdit="1"/>
              </p:cNvSpPr>
              <p:nvPr/>
            </p:nvSpPr>
            <p:spPr>
              <a:xfrm>
                <a:off x="1013459" y="820611"/>
                <a:ext cx="7616191" cy="721864"/>
              </a:xfrm>
              <a:prstGeom prst="rect">
                <a:avLst/>
              </a:prstGeom>
              <a:blipFill>
                <a:blip r:embed="rId4"/>
                <a:stretch>
                  <a:fillRect t="-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A21344-4D95-7E6A-AD5A-6EA373657E02}"/>
                  </a:ext>
                </a:extLst>
              </p:cNvPr>
              <p:cNvSpPr txBox="1"/>
              <p:nvPr/>
            </p:nvSpPr>
            <p:spPr>
              <a:xfrm>
                <a:off x="1114866" y="1203898"/>
                <a:ext cx="6823364" cy="4121834"/>
              </a:xfrm>
              <a:prstGeom prst="rect">
                <a:avLst/>
              </a:prstGeom>
              <a:noFill/>
            </p:spPr>
            <p:txBody>
              <a:bodyPr wrap="square">
                <a:spAutoFit/>
              </a:bodyPr>
              <a:lstStyle/>
              <a:p>
                <a:pPr>
                  <a:lnSpc>
                    <a:spcPct val="150000"/>
                  </a:lnSpc>
                </a:pPr>
                <a:r>
                  <a:rPr lang="vi-VN" sz="1600" dirty="0">
                    <a:latin typeface="Inter Boldy"/>
                    <a:ea typeface="Cambria" panose="02040503050406030204" pitchFamily="18" charset="0"/>
                  </a:rPr>
                  <a:t>Với </a:t>
                </a:r>
                <a14:m>
                  <m:oMath xmlns:m="http://schemas.openxmlformats.org/officeDocument/2006/math">
                    <m:r>
                      <a:rPr lang="vi-VN" sz="1600" i="1">
                        <a:latin typeface="Cambria Math" panose="02040503050406030204" pitchFamily="18" charset="0"/>
                        <a:ea typeface="Calibri" panose="020F0502020204030204" pitchFamily="34" charset="0"/>
                        <a:cs typeface="Times New Roman" panose="02020603050405020304" pitchFamily="18" charset="0"/>
                      </a:rPr>
                      <m:t>𝑞</m:t>
                    </m:r>
                    <m:r>
                      <a:rPr lang="vi-VN" sz="1600" i="1">
                        <a:latin typeface="Cambria Math" panose="02040503050406030204" pitchFamily="18" charset="0"/>
                        <a:ea typeface="Calibri" panose="020F0502020204030204" pitchFamily="34" charset="0"/>
                        <a:cs typeface="Times New Roman" panose="02020603050405020304" pitchFamily="18" charset="0"/>
                      </a:rPr>
                      <m:t>=</m:t>
                    </m:r>
                    <m:f>
                      <m:fPr>
                        <m:ctrlPr>
                          <a:rPr lang="en-US" sz="1600" i="1">
                            <a:latin typeface="Cambria Math" panose="02040503050406030204" pitchFamily="18" charset="0"/>
                            <a:cs typeface="Times New Roman" panose="02020603050405020304" pitchFamily="18" charset="0"/>
                          </a:rPr>
                        </m:ctrlPr>
                      </m:fPr>
                      <m:num>
                        <m:r>
                          <a:rPr lang="vi-VN" sz="1600" i="1">
                            <a:latin typeface="Cambria Math" panose="02040503050406030204" pitchFamily="18" charset="0"/>
                            <a:ea typeface="Calibri" panose="020F0502020204030204" pitchFamily="34" charset="0"/>
                            <a:cs typeface="Times New Roman" panose="02020603050405020304" pitchFamily="18" charset="0"/>
                          </a:rPr>
                          <m:t>𝐿</m:t>
                        </m:r>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𝐿</m:t>
                        </m:r>
                      </m:num>
                      <m:den>
                        <m:r>
                          <a:rPr lang="vi-VN" sz="1600" i="1">
                            <a:latin typeface="Cambria Math" panose="02040503050406030204" pitchFamily="18" charset="0"/>
                            <a:ea typeface="Calibri" panose="020F0502020204030204" pitchFamily="34" charset="0"/>
                            <a:cs typeface="Times New Roman" panose="02020603050405020304" pitchFamily="18" charset="0"/>
                          </a:rPr>
                          <m:t>𝐹</m:t>
                        </m:r>
                      </m:den>
                    </m:f>
                  </m:oMath>
                </a14:m>
                <a:endParaRPr lang="vi-VN" sz="1600" dirty="0">
                  <a:latin typeface="Inter Boldy"/>
                  <a:ea typeface="Cambria" panose="02040503050406030204" pitchFamily="18" charset="0"/>
                </a:endParaRPr>
              </a:p>
              <a:p>
                <a:pPr>
                  <a:lnSpc>
                    <a:spcPct val="150000"/>
                  </a:lnSpc>
                </a:pPr>
                <a:r>
                  <a:rPr lang="vi-VN" sz="1600" dirty="0">
                    <a:latin typeface="Inter Boldy"/>
                    <a:ea typeface="Cambria" panose="02040503050406030204" pitchFamily="18" charset="0"/>
                    <a:cs typeface="Times New Roman" panose="02020603050405020304" pitchFamily="18" charset="0"/>
                  </a:rPr>
                  <a:t>Cân bằng khối lượng ta có: </a:t>
                </a:r>
                <a14:m>
                  <m:oMath xmlns:m="http://schemas.openxmlformats.org/officeDocument/2006/math">
                    <m:r>
                      <a:rPr lang="vi-VN" sz="1600" i="1">
                        <a:latin typeface="Cambria Math" panose="02040503050406030204" pitchFamily="18" charset="0"/>
                        <a:ea typeface="Calibri" panose="020F0502020204030204" pitchFamily="34" charset="0"/>
                        <a:cs typeface="Times New Roman" panose="02020603050405020304" pitchFamily="18" charset="0"/>
                      </a:rPr>
                      <m:t>𝐷</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vi-VN" sz="1600" i="1">
                            <a:latin typeface="Cambria Math" panose="02040503050406030204" pitchFamily="18" charset="0"/>
                            <a:ea typeface="Calibri" panose="020F0502020204030204" pitchFamily="34" charset="0"/>
                            <a:cs typeface="Times New Roman" panose="02020603050405020304" pitchFamily="18" charset="0"/>
                          </a:rPr>
                          <m:t>𝑥</m:t>
                        </m:r>
                      </m:e>
                      <m:sub>
                        <m:r>
                          <a:rPr lang="vi-VN" sz="1600" i="1">
                            <a:latin typeface="Cambria Math" panose="02040503050406030204" pitchFamily="18" charset="0"/>
                            <a:ea typeface="Calibri" panose="020F0502020204030204" pitchFamily="34" charset="0"/>
                            <a:cs typeface="Times New Roman" panose="02020603050405020304" pitchFamily="18" charset="0"/>
                          </a:rPr>
                          <m:t>𝐷</m:t>
                        </m:r>
                      </m:sub>
                    </m:sSub>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𝐵</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vi-VN" sz="1600" i="1">
                            <a:latin typeface="Cambria Math" panose="02040503050406030204" pitchFamily="18" charset="0"/>
                            <a:ea typeface="Calibri" panose="020F0502020204030204" pitchFamily="34" charset="0"/>
                            <a:cs typeface="Times New Roman" panose="02020603050405020304" pitchFamily="18" charset="0"/>
                          </a:rPr>
                          <m:t>𝑥</m:t>
                        </m:r>
                      </m:e>
                      <m:sub>
                        <m:r>
                          <a:rPr lang="vi-VN" sz="1600" i="1">
                            <a:latin typeface="Cambria Math" panose="02040503050406030204" pitchFamily="18" charset="0"/>
                            <a:ea typeface="Calibri" panose="020F0502020204030204" pitchFamily="34" charset="0"/>
                            <a:cs typeface="Times New Roman" panose="02020603050405020304" pitchFamily="18" charset="0"/>
                          </a:rPr>
                          <m:t>𝐵</m:t>
                        </m:r>
                      </m:sub>
                    </m:sSub>
                    <m:r>
                      <a:rPr lang="vi-VN" sz="1600" i="1">
                        <a:latin typeface="Cambria Math" panose="02040503050406030204" pitchFamily="18" charset="0"/>
                        <a:ea typeface="Calibri" panose="020F0502020204030204" pitchFamily="34" charset="0"/>
                        <a:cs typeface="Times New Roman" panose="02020603050405020304" pitchFamily="18" charset="0"/>
                      </a:rPr>
                      <m:t>=</m:t>
                    </m:r>
                    <m:r>
                      <a:rPr lang="vi-VN" sz="1600" i="1">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600" i="1">
                            <a:latin typeface="Cambria Math" panose="02040503050406030204" pitchFamily="18" charset="0"/>
                            <a:ea typeface="Calibri" panose="020F0502020204030204" pitchFamily="34" charset="0"/>
                            <a:cs typeface="Times New Roman" panose="02020603050405020304" pitchFamily="18" charset="0"/>
                          </a:rPr>
                        </m:ctrlPr>
                      </m:sSubPr>
                      <m:e>
                        <m:r>
                          <a:rPr lang="vi-VN" sz="1600" i="1">
                            <a:latin typeface="Cambria Math" panose="02040503050406030204" pitchFamily="18" charset="0"/>
                            <a:ea typeface="Calibri" panose="020F0502020204030204" pitchFamily="34" charset="0"/>
                            <a:cs typeface="Times New Roman" panose="02020603050405020304" pitchFamily="18" charset="0"/>
                          </a:rPr>
                          <m:t>𝑧</m:t>
                        </m:r>
                      </m:e>
                      <m:sub>
                        <m:r>
                          <a:rPr lang="vi-VN" sz="1600" i="1">
                            <a:latin typeface="Cambria Math" panose="02040503050406030204" pitchFamily="18" charset="0"/>
                            <a:ea typeface="Calibri" panose="020F0502020204030204" pitchFamily="34" charset="0"/>
                            <a:cs typeface="Times New Roman" panose="02020603050405020304" pitchFamily="18" charset="0"/>
                          </a:rPr>
                          <m:t>𝐹</m:t>
                        </m:r>
                      </m:sub>
                    </m:sSub>
                  </m:oMath>
                </a14:m>
                <a:endParaRPr lang="en-US" sz="1600" dirty="0">
                  <a:latin typeface="Inter Boldy"/>
                  <a:ea typeface="Cambria"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vi-VN" sz="1600" i="1">
                          <a:latin typeface="Cambria Math" panose="02040503050406030204" pitchFamily="18" charset="0"/>
                          <a:ea typeface="Times New Roman" panose="02020603050405020304" pitchFamily="18" charset="0"/>
                          <a:cs typeface="Times New Roman" panose="02020603050405020304" pitchFamily="18" charset="0"/>
                        </a:rPr>
                        <m:t>𝑦</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latin typeface="Cambria Math" panose="02040503050406030204" pitchFamily="18" charset="0"/>
                              <a:ea typeface="Times New Roman" panose="02020603050405020304" pitchFamily="18" charset="0"/>
                              <a:cs typeface="Times New Roman" panose="02020603050405020304" pitchFamily="18" charset="0"/>
                            </a:rPr>
                            <m:t>𝐿</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r>
                            <a:rPr lang="vi-VN" sz="1600" i="1">
                              <a:latin typeface="Cambria Math" panose="02040503050406030204" pitchFamily="18" charset="0"/>
                              <a:ea typeface="Times New Roman" panose="02020603050405020304" pitchFamily="18" charset="0"/>
                              <a:cs typeface="Times New Roman" panose="02020603050405020304" pitchFamily="18" charset="0"/>
                            </a:rPr>
                            <m:t>𝐿</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num>
                        <m:den>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den>
                      </m:f>
                      <m:r>
                        <a:rPr lang="vi-VN" sz="1600" i="1">
                          <a:latin typeface="Cambria Math" panose="02040503050406030204" pitchFamily="18" charset="0"/>
                          <a:ea typeface="Times New Roman" panose="02020603050405020304" pitchFamily="18" charset="0"/>
                          <a:cs typeface="Times New Roman" panose="02020603050405020304" pitchFamily="18" charset="0"/>
                        </a:rPr>
                        <m:t>𝑥</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latin typeface="Cambria Math" panose="02040503050406030204" pitchFamily="18" charset="0"/>
                              <a:ea typeface="Times New Roman" panose="02020603050405020304" pitchFamily="18" charset="0"/>
                              <a:cs typeface="Times New Roman" panose="02020603050405020304" pitchFamily="18" charset="0"/>
                            </a:rPr>
                            <m:t>𝐹</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𝑧</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𝐹</m:t>
                              </m:r>
                            </m:sub>
                          </m:sSub>
                        </m:num>
                        <m:den>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r>
                            <a:rPr lang="vi-VN" sz="1600" i="1">
                              <a:latin typeface="Cambria Math" panose="02040503050406030204" pitchFamily="18" charset="0"/>
                              <a:ea typeface="Times New Roman" panose="02020603050405020304" pitchFamily="18" charset="0"/>
                              <a:cs typeface="Times New Roman" panose="02020603050405020304" pitchFamily="18" charset="0"/>
                            </a:rPr>
                            <m:t>𝑉</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den>
                      </m:f>
                    </m:oMath>
                  </m:oMathPara>
                </a14:m>
                <a:endParaRPr lang="en-US" sz="1600" dirty="0">
                  <a:latin typeface="Inter Boldy"/>
                  <a:ea typeface="Cambria" panose="02040503050406030204" pitchFamily="18" charset="0"/>
                  <a:cs typeface="Times New Roman" panose="02020603050405020304" pitchFamily="18" charset="0"/>
                </a:endParaRPr>
              </a:p>
              <a:p>
                <a:pPr>
                  <a:lnSpc>
                    <a:spcPct val="150000"/>
                  </a:lnSpc>
                </a:pPr>
                <a:r>
                  <a:rPr lang="vi-VN" sz="1600" dirty="0">
                    <a:latin typeface="Inter Boldy"/>
                    <a:ea typeface="Cambria" panose="02040503050406030204" pitchFamily="18" charset="0"/>
                  </a:rPr>
                  <a:t>Cân bằng khối lượng: F+L+V’=L’+V</a:t>
                </a:r>
              </a:p>
              <a:p>
                <a:pPr marL="171450" indent="-171450" algn="ctr">
                  <a:lnSpc>
                    <a:spcPct val="150000"/>
                  </a:lnSpc>
                  <a:buFont typeface="Wingdings" panose="05000000000000000000" pitchFamily="2" charset="2"/>
                  <a:buChar char=""/>
                </a:pPr>
                <a:r>
                  <a:rPr lang="vi-VN" sz="1600" dirty="0">
                    <a:latin typeface="Inter Boldy"/>
                    <a:ea typeface="Cambria" panose="02040503050406030204" pitchFamily="18" charset="0"/>
                    <a:cs typeface="Times New Roman" panose="02020603050405020304" pitchFamily="18" charset="0"/>
                  </a:rPr>
                  <a:t>y</a:t>
                </a:r>
                <a:r>
                  <a:rPr lang="vi-VN" sz="2000" dirty="0">
                    <a:latin typeface="Inter Boldy"/>
                    <a:ea typeface="Cambria" panose="02040503050406030204" pitchFamily="18" charset="0"/>
                    <a:cs typeface="Times New Roman" panose="02020603050405020304" pitchFamily="18" charset="0"/>
                  </a:rPr>
                  <a:t>= </a:t>
                </a: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r>
                              <a:rPr lang="vi-VN" sz="2000" i="1">
                                <a:latin typeface="Cambria Math" panose="02040503050406030204" pitchFamily="18" charset="0"/>
                                <a:ea typeface="Times New Roman" panose="02020603050405020304" pitchFamily="18" charset="0"/>
                                <a:cs typeface="Times New Roman" panose="02020603050405020304" pitchFamily="18" charset="0"/>
                              </a:rPr>
                              <m:t>′−</m:t>
                            </m:r>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𝐹</m:t>
                            </m:r>
                          </m:den>
                        </m:f>
                      </m:num>
                      <m:den>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r>
                              <a:rPr lang="vi-VN" sz="2000" i="1">
                                <a:latin typeface="Cambria Math" panose="02040503050406030204" pitchFamily="18" charset="0"/>
                                <a:ea typeface="Times New Roman" panose="02020603050405020304" pitchFamily="18" charset="0"/>
                                <a:cs typeface="Times New Roman" panose="02020603050405020304" pitchFamily="18" charset="0"/>
                              </a:rPr>
                              <m:t>′−</m:t>
                            </m:r>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𝐹</m:t>
                            </m:r>
                          </m:den>
                        </m:f>
                        <m:r>
                          <a:rPr lang="vi-VN" sz="2000" i="1">
                            <a:latin typeface="Cambria Math" panose="02040503050406030204" pitchFamily="18" charset="0"/>
                            <a:ea typeface="Times New Roman" panose="02020603050405020304" pitchFamily="18" charset="0"/>
                            <a:cs typeface="Times New Roman" panose="02020603050405020304" pitchFamily="18" charset="0"/>
                          </a:rPr>
                          <m:t>−1</m:t>
                        </m:r>
                      </m:den>
                    </m:f>
                    <m:r>
                      <a:rPr lang="vi-VN" sz="2000" i="1">
                        <a:latin typeface="Cambria Math" panose="02040503050406030204" pitchFamily="18" charset="0"/>
                        <a:ea typeface="Times New Roman" panose="02020603050405020304" pitchFamily="18" charset="0"/>
                        <a:cs typeface="Times New Roman" panose="02020603050405020304" pitchFamily="18" charset="0"/>
                      </a:rPr>
                      <m:t>𝑥</m:t>
                    </m:r>
                    <m:r>
                      <a:rPr lang="vi-VN"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1− </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r>
                              <a:rPr lang="vi-VN" sz="2000" i="1">
                                <a:latin typeface="Cambria Math" panose="02040503050406030204" pitchFamily="18" charset="0"/>
                                <a:ea typeface="Times New Roman" panose="02020603050405020304" pitchFamily="18" charset="0"/>
                                <a:cs typeface="Times New Roman" panose="02020603050405020304" pitchFamily="18" charset="0"/>
                              </a:rPr>
                              <m:t>′−</m:t>
                            </m:r>
                            <m:r>
                              <a:rPr lang="vi-VN" sz="2000" i="1">
                                <a:latin typeface="Cambria Math" panose="02040503050406030204" pitchFamily="18" charset="0"/>
                                <a:ea typeface="Times New Roman" panose="02020603050405020304" pitchFamily="18" charset="0"/>
                                <a:cs typeface="Times New Roman" panose="02020603050405020304" pitchFamily="18" charset="0"/>
                              </a:rPr>
                              <m:t>𝐿</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𝐹</m:t>
                            </m:r>
                          </m:den>
                        </m:f>
                      </m:den>
                    </m:f>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vi-VN" sz="2000" i="1">
                            <a:latin typeface="Cambria Math" panose="02040503050406030204" pitchFamily="18" charset="0"/>
                            <a:ea typeface="Times New Roman" panose="02020603050405020304" pitchFamily="18" charset="0"/>
                            <a:cs typeface="Times New Roman" panose="02020603050405020304" pitchFamily="18" charset="0"/>
                          </a:rPr>
                          <m:t>𝐹</m:t>
                        </m:r>
                      </m:sub>
                    </m:sSub>
                  </m:oMath>
                </a14:m>
                <a:endParaRPr lang="en-US" sz="2000" dirty="0">
                  <a:latin typeface="Inter Boldy"/>
                  <a:ea typeface="Cambria" panose="02040503050406030204" pitchFamily="18" charset="0"/>
                  <a:cs typeface="Times New Roman" panose="02020603050405020304" pitchFamily="18" charset="0"/>
                </a:endParaRPr>
              </a:p>
              <a:p>
                <a:pPr marL="171450" indent="-171450" algn="ctr">
                  <a:lnSpc>
                    <a:spcPct val="150000"/>
                  </a:lnSpc>
                  <a:spcAft>
                    <a:spcPts val="400"/>
                  </a:spcAft>
                  <a:buFont typeface="Wingdings" panose="05000000000000000000" pitchFamily="2" charset="2"/>
                  <a:buChar char=""/>
                </a:pPr>
                <a:r>
                  <a:rPr lang="vi-VN" sz="2000" dirty="0">
                    <a:latin typeface="Inter Boldy"/>
                    <a:ea typeface="Cambria" panose="02040503050406030204" pitchFamily="18" charset="0"/>
                    <a:cs typeface="Times New Roman" panose="02020603050405020304" pitchFamily="18" charset="0"/>
                  </a:rPr>
                  <a:t>y= </a:t>
                </a:r>
                <a14:m>
                  <m:oMath xmlns:m="http://schemas.openxmlformats.org/officeDocument/2006/math">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𝑞</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𝑞</m:t>
                        </m:r>
                        <m:r>
                          <a:rPr lang="vi-VN" sz="2000" i="1">
                            <a:latin typeface="Cambria Math" panose="02040503050406030204" pitchFamily="18" charset="0"/>
                            <a:ea typeface="Times New Roman" panose="02020603050405020304" pitchFamily="18" charset="0"/>
                            <a:cs typeface="Times New Roman" panose="02020603050405020304" pitchFamily="18" charset="0"/>
                          </a:rPr>
                          <m:t>−1</m:t>
                        </m:r>
                      </m:den>
                    </m:f>
                    <m:r>
                      <a:rPr lang="vi-VN" sz="2000" i="1">
                        <a:latin typeface="Cambria Math" panose="02040503050406030204" pitchFamily="18" charset="0"/>
                        <a:ea typeface="Times New Roman" panose="02020603050405020304" pitchFamily="18" charset="0"/>
                        <a:cs typeface="Times New Roman" panose="02020603050405020304" pitchFamily="18" charset="0"/>
                      </a:rPr>
                      <m:t>𝑥</m:t>
                    </m:r>
                    <m:r>
                      <a:rPr lang="vi-VN"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000" i="1">
                            <a:latin typeface="Cambria Math" panose="02040503050406030204" pitchFamily="18" charset="0"/>
                            <a:ea typeface="Times New Roman" panose="02020603050405020304" pitchFamily="18" charset="0"/>
                            <a:cs typeface="Times New Roman" panose="02020603050405020304" pitchFamily="18" charset="0"/>
                          </a:rPr>
                          <m:t>1</m:t>
                        </m:r>
                      </m:num>
                      <m:den>
                        <m:r>
                          <a:rPr lang="vi-VN" sz="2000" i="1">
                            <a:latin typeface="Cambria Math" panose="02040503050406030204" pitchFamily="18" charset="0"/>
                            <a:ea typeface="Times New Roman" panose="02020603050405020304" pitchFamily="18" charset="0"/>
                            <a:cs typeface="Times New Roman" panose="02020603050405020304" pitchFamily="18" charset="0"/>
                          </a:rPr>
                          <m:t>1− </m:t>
                        </m:r>
                        <m:r>
                          <a:rPr lang="vi-VN" sz="2000" i="1">
                            <a:latin typeface="Cambria Math" panose="02040503050406030204" pitchFamily="18" charset="0"/>
                            <a:ea typeface="Times New Roman" panose="02020603050405020304" pitchFamily="18" charset="0"/>
                            <a:cs typeface="Times New Roman" panose="02020603050405020304" pitchFamily="18" charset="0"/>
                          </a:rPr>
                          <m:t>𝑞</m:t>
                        </m:r>
                      </m:den>
                    </m:f>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2000" i="1">
                            <a:latin typeface="Cambria Math" panose="02040503050406030204" pitchFamily="18" charset="0"/>
                            <a:ea typeface="Times New Roman" panose="02020603050405020304" pitchFamily="18" charset="0"/>
                            <a:cs typeface="Times New Roman" panose="02020603050405020304" pitchFamily="18" charset="0"/>
                          </a:rPr>
                          <m:t>𝑧</m:t>
                        </m:r>
                      </m:e>
                      <m:sub>
                        <m:r>
                          <a:rPr lang="vi-VN" sz="2000" i="1">
                            <a:latin typeface="Cambria Math" panose="02040503050406030204" pitchFamily="18" charset="0"/>
                            <a:ea typeface="Times New Roman" panose="02020603050405020304" pitchFamily="18" charset="0"/>
                            <a:cs typeface="Times New Roman" panose="02020603050405020304" pitchFamily="18" charset="0"/>
                          </a:rPr>
                          <m:t>𝐹</m:t>
                        </m:r>
                      </m:sub>
                    </m:sSub>
                  </m:oMath>
                </a14:m>
                <a:endParaRPr lang="en-US" sz="2000" dirty="0">
                  <a:latin typeface="Inter Boldy"/>
                  <a:ea typeface="Cambria" panose="02040503050406030204" pitchFamily="18" charset="0"/>
                  <a:cs typeface="Times New Roman" panose="02020603050405020304" pitchFamily="18" charset="0"/>
                </a:endParaRPr>
              </a:p>
              <a:p>
                <a:pPr>
                  <a:lnSpc>
                    <a:spcPct val="150000"/>
                  </a:lnSpc>
                </a:pPr>
                <a:endParaRPr lang="en-US" sz="700" dirty="0">
                  <a:latin typeface="Inter Boldy"/>
                </a:endParaRPr>
              </a:p>
            </p:txBody>
          </p:sp>
        </mc:Choice>
        <mc:Fallback xmlns="">
          <p:sp>
            <p:nvSpPr>
              <p:cNvPr id="10" name="TextBox 9">
                <a:extLst>
                  <a:ext uri="{FF2B5EF4-FFF2-40B4-BE49-F238E27FC236}">
                    <a16:creationId xmlns:a16="http://schemas.microsoft.com/office/drawing/2014/main" id="{3BA21344-4D95-7E6A-AD5A-6EA373657E02}"/>
                  </a:ext>
                </a:extLst>
              </p:cNvPr>
              <p:cNvSpPr txBox="1">
                <a:spLocks noRot="1" noChangeAspect="1" noMove="1" noResize="1" noEditPoints="1" noAdjustHandles="1" noChangeArrowheads="1" noChangeShapeType="1" noTextEdit="1"/>
              </p:cNvSpPr>
              <p:nvPr/>
            </p:nvSpPr>
            <p:spPr>
              <a:xfrm>
                <a:off x="1114866" y="1203898"/>
                <a:ext cx="6823364" cy="4121834"/>
              </a:xfrm>
              <a:prstGeom prst="rect">
                <a:avLst/>
              </a:prstGeom>
              <a:blipFill>
                <a:blip r:embed="rId5"/>
                <a:stretch>
                  <a:fillRect l="-536"/>
                </a:stretch>
              </a:blipFill>
            </p:spPr>
            <p:txBody>
              <a:bodyPr/>
              <a:lstStyle/>
              <a:p>
                <a:r>
                  <a:rPr lang="en-US">
                    <a:noFill/>
                  </a:rPr>
                  <a:t> </a:t>
                </a:r>
              </a:p>
            </p:txBody>
          </p:sp>
        </mc:Fallback>
      </mc:AlternateContent>
    </p:spTree>
    <p:extLst>
      <p:ext uri="{BB962C8B-B14F-4D97-AF65-F5344CB8AC3E}">
        <p14:creationId xmlns:p14="http://schemas.microsoft.com/office/powerpoint/2010/main" val="87129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9;p48">
            <a:extLst>
              <a:ext uri="{FF2B5EF4-FFF2-40B4-BE49-F238E27FC236}">
                <a16:creationId xmlns:a16="http://schemas.microsoft.com/office/drawing/2014/main" id="{001DECE2-6278-49D0-9B07-406E136B6D20}"/>
              </a:ext>
            </a:extLst>
          </p:cNvPr>
          <p:cNvSpPr txBox="1">
            <a:spLocks noGrp="1"/>
          </p:cNvSpPr>
          <p:nvPr>
            <p:ph type="title"/>
          </p:nvPr>
        </p:nvSpPr>
        <p:spPr>
          <a:xfrm>
            <a:off x="629089" y="878395"/>
            <a:ext cx="59318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accent2"/>
                </a:solidFill>
              </a:rPr>
              <a:t>3. KHẢO SÁT SỰ TÁC ĐỘNG KHI GIA NHIỆT DÒNG DẦU VÀO</a:t>
            </a:r>
            <a:endParaRPr sz="4000">
              <a:solidFill>
                <a:schemeClr val="accent2"/>
              </a:solidFill>
            </a:endParaRPr>
          </a:p>
        </p:txBody>
      </p:sp>
      <p:grpSp>
        <p:nvGrpSpPr>
          <p:cNvPr id="5" name="Google Shape;1060;p48">
            <a:extLst>
              <a:ext uri="{FF2B5EF4-FFF2-40B4-BE49-F238E27FC236}">
                <a16:creationId xmlns:a16="http://schemas.microsoft.com/office/drawing/2014/main" id="{84B32112-A562-BC77-2C08-E92E6E9CDE3E}"/>
              </a:ext>
            </a:extLst>
          </p:cNvPr>
          <p:cNvGrpSpPr/>
          <p:nvPr/>
        </p:nvGrpSpPr>
        <p:grpSpPr>
          <a:xfrm>
            <a:off x="4572000" y="2045854"/>
            <a:ext cx="4567528" cy="3030332"/>
            <a:chOff x="5918100" y="2023950"/>
            <a:chExt cx="4567528" cy="3030332"/>
          </a:xfrm>
        </p:grpSpPr>
        <p:pic>
          <p:nvPicPr>
            <p:cNvPr id="6" name="Google Shape;1062;p48">
              <a:extLst>
                <a:ext uri="{FF2B5EF4-FFF2-40B4-BE49-F238E27FC236}">
                  <a16:creationId xmlns:a16="http://schemas.microsoft.com/office/drawing/2014/main" id="{84D5EA3B-23F0-1E17-EDFF-B34532F50077}"/>
                </a:ext>
              </a:extLst>
            </p:cNvPr>
            <p:cNvPicPr preferRelativeResize="0"/>
            <p:nvPr/>
          </p:nvPicPr>
          <p:blipFill>
            <a:blip r:embed="rId2">
              <a:alphaModFix/>
            </a:blip>
            <a:stretch>
              <a:fillRect/>
            </a:stretch>
          </p:blipFill>
          <p:spPr>
            <a:xfrm>
              <a:off x="5918100" y="2023950"/>
              <a:ext cx="4125150" cy="2627775"/>
            </a:xfrm>
            <a:prstGeom prst="rect">
              <a:avLst/>
            </a:prstGeom>
            <a:noFill/>
            <a:ln>
              <a:noFill/>
            </a:ln>
          </p:spPr>
        </p:pic>
        <p:pic>
          <p:nvPicPr>
            <p:cNvPr id="7" name="Google Shape;1061;p48">
              <a:extLst>
                <a:ext uri="{FF2B5EF4-FFF2-40B4-BE49-F238E27FC236}">
                  <a16:creationId xmlns:a16="http://schemas.microsoft.com/office/drawing/2014/main" id="{1B17BBD1-D2C1-4610-0A32-2BE3B166BF78}"/>
                </a:ext>
              </a:extLst>
            </p:cNvPr>
            <p:cNvPicPr preferRelativeResize="0"/>
            <p:nvPr/>
          </p:nvPicPr>
          <p:blipFill>
            <a:blip r:embed="rId3">
              <a:alphaModFix/>
            </a:blip>
            <a:stretch>
              <a:fillRect/>
            </a:stretch>
          </p:blipFill>
          <p:spPr>
            <a:xfrm>
              <a:off x="6196588" y="4249167"/>
              <a:ext cx="1120300" cy="805115"/>
            </a:xfrm>
            <a:prstGeom prst="rect">
              <a:avLst/>
            </a:prstGeom>
            <a:noFill/>
            <a:ln>
              <a:noFill/>
            </a:ln>
          </p:spPr>
        </p:pic>
        <p:pic>
          <p:nvPicPr>
            <p:cNvPr id="8" name="Google Shape;1063;p48">
              <a:extLst>
                <a:ext uri="{FF2B5EF4-FFF2-40B4-BE49-F238E27FC236}">
                  <a16:creationId xmlns:a16="http://schemas.microsoft.com/office/drawing/2014/main" id="{6A220A54-B4DD-944A-839D-99A593179A1A}"/>
                </a:ext>
              </a:extLst>
            </p:cNvPr>
            <p:cNvPicPr preferRelativeResize="0"/>
            <p:nvPr/>
          </p:nvPicPr>
          <p:blipFill>
            <a:blip r:embed="rId4">
              <a:alphaModFix/>
            </a:blip>
            <a:stretch>
              <a:fillRect/>
            </a:stretch>
          </p:blipFill>
          <p:spPr>
            <a:xfrm>
              <a:off x="9365328" y="3016543"/>
              <a:ext cx="1120300" cy="848075"/>
            </a:xfrm>
            <a:prstGeom prst="rect">
              <a:avLst/>
            </a:prstGeom>
            <a:noFill/>
            <a:ln>
              <a:noFill/>
            </a:ln>
          </p:spPr>
        </p:pic>
        <p:pic>
          <p:nvPicPr>
            <p:cNvPr id="9" name="Google Shape;1064;p48">
              <a:extLst>
                <a:ext uri="{FF2B5EF4-FFF2-40B4-BE49-F238E27FC236}">
                  <a16:creationId xmlns:a16="http://schemas.microsoft.com/office/drawing/2014/main" id="{B1C90233-25CC-E2D3-2650-32CFDACE2861}"/>
                </a:ext>
              </a:extLst>
            </p:cNvPr>
            <p:cNvPicPr preferRelativeResize="0"/>
            <p:nvPr/>
          </p:nvPicPr>
          <p:blipFill>
            <a:blip r:embed="rId5">
              <a:alphaModFix/>
            </a:blip>
            <a:stretch>
              <a:fillRect/>
            </a:stretch>
          </p:blipFill>
          <p:spPr>
            <a:xfrm>
              <a:off x="7432438" y="4113097"/>
              <a:ext cx="700524" cy="848075"/>
            </a:xfrm>
            <a:prstGeom prst="rect">
              <a:avLst/>
            </a:prstGeom>
            <a:noFill/>
            <a:ln>
              <a:noFill/>
            </a:ln>
          </p:spPr>
        </p:pic>
        <p:pic>
          <p:nvPicPr>
            <p:cNvPr id="10" name="Google Shape;1065;p48">
              <a:extLst>
                <a:ext uri="{FF2B5EF4-FFF2-40B4-BE49-F238E27FC236}">
                  <a16:creationId xmlns:a16="http://schemas.microsoft.com/office/drawing/2014/main" id="{3DC7E5A6-3EA5-4DAE-E0FF-6E3E9B2AA37D}"/>
                </a:ext>
              </a:extLst>
            </p:cNvPr>
            <p:cNvPicPr preferRelativeResize="0"/>
            <p:nvPr/>
          </p:nvPicPr>
          <p:blipFill>
            <a:blip r:embed="rId6">
              <a:alphaModFix/>
            </a:blip>
            <a:stretch>
              <a:fillRect/>
            </a:stretch>
          </p:blipFill>
          <p:spPr>
            <a:xfrm>
              <a:off x="8582695" y="3419100"/>
              <a:ext cx="1008600" cy="897047"/>
            </a:xfrm>
            <a:prstGeom prst="rect">
              <a:avLst/>
            </a:prstGeom>
            <a:noFill/>
            <a:ln>
              <a:noFill/>
            </a:ln>
          </p:spPr>
        </p:pic>
        <p:pic>
          <p:nvPicPr>
            <p:cNvPr id="11" name="Google Shape;1066;p48">
              <a:extLst>
                <a:ext uri="{FF2B5EF4-FFF2-40B4-BE49-F238E27FC236}">
                  <a16:creationId xmlns:a16="http://schemas.microsoft.com/office/drawing/2014/main" id="{6E698273-F7BA-B08B-456D-2526886B2967}"/>
                </a:ext>
              </a:extLst>
            </p:cNvPr>
            <p:cNvPicPr preferRelativeResize="0"/>
            <p:nvPr/>
          </p:nvPicPr>
          <p:blipFill>
            <a:blip r:embed="rId6">
              <a:alphaModFix/>
            </a:blip>
            <a:stretch>
              <a:fillRect/>
            </a:stretch>
          </p:blipFill>
          <p:spPr>
            <a:xfrm>
              <a:off x="7906995" y="3742950"/>
              <a:ext cx="1008600" cy="897047"/>
            </a:xfrm>
            <a:prstGeom prst="rect">
              <a:avLst/>
            </a:prstGeom>
            <a:noFill/>
            <a:ln>
              <a:noFill/>
            </a:ln>
          </p:spPr>
        </p:pic>
      </p:grpSp>
      <p:grpSp>
        <p:nvGrpSpPr>
          <p:cNvPr id="12" name="Google Shape;591;p38">
            <a:extLst>
              <a:ext uri="{FF2B5EF4-FFF2-40B4-BE49-F238E27FC236}">
                <a16:creationId xmlns:a16="http://schemas.microsoft.com/office/drawing/2014/main" id="{D6A29441-16DC-C862-E013-BE114D36D10E}"/>
              </a:ext>
            </a:extLst>
          </p:cNvPr>
          <p:cNvGrpSpPr/>
          <p:nvPr/>
        </p:nvGrpSpPr>
        <p:grpSpPr>
          <a:xfrm>
            <a:off x="4498799" y="639057"/>
            <a:ext cx="911839" cy="196126"/>
            <a:chOff x="-145925" y="-62768"/>
            <a:chExt cx="3906764" cy="840300"/>
          </a:xfrm>
        </p:grpSpPr>
        <p:sp>
          <p:nvSpPr>
            <p:cNvPr id="13" name="Google Shape;592;p38">
              <a:extLst>
                <a:ext uri="{FF2B5EF4-FFF2-40B4-BE49-F238E27FC236}">
                  <a16:creationId xmlns:a16="http://schemas.microsoft.com/office/drawing/2014/main" id="{51CE18CA-71A2-699E-08B3-F82ED124A1DC}"/>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38">
              <a:extLst>
                <a:ext uri="{FF2B5EF4-FFF2-40B4-BE49-F238E27FC236}">
                  <a16:creationId xmlns:a16="http://schemas.microsoft.com/office/drawing/2014/main" id="{E5E127A6-E922-828A-9596-2F6F36AF144B}"/>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p38">
              <a:extLst>
                <a:ext uri="{FF2B5EF4-FFF2-40B4-BE49-F238E27FC236}">
                  <a16:creationId xmlns:a16="http://schemas.microsoft.com/office/drawing/2014/main" id="{5D9E59B7-F855-A3E2-02A0-8BB2DE810E03}"/>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95;p38">
            <a:extLst>
              <a:ext uri="{FF2B5EF4-FFF2-40B4-BE49-F238E27FC236}">
                <a16:creationId xmlns:a16="http://schemas.microsoft.com/office/drawing/2014/main" id="{7F43B226-2717-4872-CA41-E763FB335EC9}"/>
              </a:ext>
            </a:extLst>
          </p:cNvPr>
          <p:cNvGrpSpPr/>
          <p:nvPr/>
        </p:nvGrpSpPr>
        <p:grpSpPr>
          <a:xfrm>
            <a:off x="374813" y="3214136"/>
            <a:ext cx="911839" cy="196126"/>
            <a:chOff x="-145925" y="-62768"/>
            <a:chExt cx="3906764" cy="840300"/>
          </a:xfrm>
        </p:grpSpPr>
        <p:sp>
          <p:nvSpPr>
            <p:cNvPr id="17" name="Google Shape;596;p38">
              <a:extLst>
                <a:ext uri="{FF2B5EF4-FFF2-40B4-BE49-F238E27FC236}">
                  <a16:creationId xmlns:a16="http://schemas.microsoft.com/office/drawing/2014/main" id="{D6593633-BF30-D346-71CE-2F9F280207E9}"/>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7;p38">
              <a:extLst>
                <a:ext uri="{FF2B5EF4-FFF2-40B4-BE49-F238E27FC236}">
                  <a16:creationId xmlns:a16="http://schemas.microsoft.com/office/drawing/2014/main" id="{D0AE734D-54F9-AAF6-C370-68900525F493}"/>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8;p38">
              <a:extLst>
                <a:ext uri="{FF2B5EF4-FFF2-40B4-BE49-F238E27FC236}">
                  <a16:creationId xmlns:a16="http://schemas.microsoft.com/office/drawing/2014/main" id="{D321B824-FF43-F040-32D0-1434FD8C83FA}"/>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163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65545" y="950225"/>
            <a:ext cx="3709500" cy="3709500"/>
            <a:chOff x="0" y="0"/>
            <a:chExt cx="9892000" cy="9892000"/>
          </a:xfrm>
        </p:grpSpPr>
        <p:sp>
          <p:nvSpPr>
            <p:cNvPr id="3" name="Freeform 3"/>
            <p:cNvSpPr/>
            <p:nvPr/>
          </p:nvSpPr>
          <p:spPr>
            <a:xfrm>
              <a:off x="0" y="0"/>
              <a:ext cx="9892030" cy="9892030"/>
            </a:xfrm>
            <a:custGeom>
              <a:avLst/>
              <a:gdLst/>
              <a:ahLst/>
              <a:cxnLst/>
              <a:rect l="l" t="t" r="r" b="b"/>
              <a:pathLst>
                <a:path w="9892030" h="9892030">
                  <a:moveTo>
                    <a:pt x="0" y="4946015"/>
                  </a:moveTo>
                  <a:cubicBezTo>
                    <a:pt x="0" y="2214372"/>
                    <a:pt x="2214372" y="0"/>
                    <a:pt x="4946015" y="0"/>
                  </a:cubicBezTo>
                  <a:cubicBezTo>
                    <a:pt x="6594729" y="0"/>
                    <a:pt x="8243316" y="0"/>
                    <a:pt x="9892030" y="0"/>
                  </a:cubicBezTo>
                  <a:cubicBezTo>
                    <a:pt x="9892030" y="1648714"/>
                    <a:pt x="9892030" y="3297301"/>
                    <a:pt x="9892030" y="4946015"/>
                  </a:cubicBezTo>
                  <a:cubicBezTo>
                    <a:pt x="9892030" y="7677658"/>
                    <a:pt x="7677658" y="9892030"/>
                    <a:pt x="4946015" y="9892030"/>
                  </a:cubicBezTo>
                  <a:cubicBezTo>
                    <a:pt x="2214372" y="9892030"/>
                    <a:pt x="0" y="7677658"/>
                    <a:pt x="0" y="4946015"/>
                  </a:cubicBezTo>
                  <a:close/>
                </a:path>
              </a:pathLst>
            </a:custGeom>
            <a:solidFill>
              <a:srgbClr val="F3F3F3"/>
            </a:solidFill>
          </p:spPr>
        </p:sp>
      </p:grpSp>
      <p:sp>
        <p:nvSpPr>
          <p:cNvPr id="4" name="Freeform 4"/>
          <p:cNvSpPr/>
          <p:nvPr/>
        </p:nvSpPr>
        <p:spPr>
          <a:xfrm>
            <a:off x="5180461" y="1070405"/>
            <a:ext cx="3973950" cy="3189350"/>
          </a:xfrm>
          <a:custGeom>
            <a:avLst/>
            <a:gdLst/>
            <a:ahLst/>
            <a:cxnLst/>
            <a:rect l="l" t="t" r="r" b="b"/>
            <a:pathLst>
              <a:path w="7947900" h="6378700">
                <a:moveTo>
                  <a:pt x="0" y="0"/>
                </a:moveTo>
                <a:lnTo>
                  <a:pt x="7947900" y="0"/>
                </a:lnTo>
                <a:lnTo>
                  <a:pt x="7947900" y="6378700"/>
                </a:lnTo>
                <a:lnTo>
                  <a:pt x="0" y="6378700"/>
                </a:lnTo>
                <a:lnTo>
                  <a:pt x="0" y="0"/>
                </a:lnTo>
                <a:close/>
              </a:path>
            </a:pathLst>
          </a:custGeom>
          <a:blipFill>
            <a:blip r:embed="rId2"/>
            <a:stretch>
              <a:fillRect r="-46049" b="-3909"/>
            </a:stretch>
          </a:blipFill>
        </p:spPr>
      </p:sp>
      <p:grpSp>
        <p:nvGrpSpPr>
          <p:cNvPr id="5" name="Group 5"/>
          <p:cNvGrpSpPr/>
          <p:nvPr/>
        </p:nvGrpSpPr>
        <p:grpSpPr>
          <a:xfrm>
            <a:off x="3445899" y="1292418"/>
            <a:ext cx="104700" cy="104700"/>
            <a:chOff x="0" y="0"/>
            <a:chExt cx="279200" cy="279200"/>
          </a:xfrm>
        </p:grpSpPr>
        <p:sp>
          <p:nvSpPr>
            <p:cNvPr id="6" name="Freeform 6"/>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7" name="AutoShape 7"/>
          <p:cNvSpPr/>
          <p:nvPr/>
        </p:nvSpPr>
        <p:spPr>
          <a:xfrm>
            <a:off x="3545836" y="1342387"/>
            <a:ext cx="4742" cy="2381"/>
          </a:xfrm>
          <a:prstGeom prst="line">
            <a:avLst/>
          </a:prstGeom>
          <a:ln w="9525" cap="rnd">
            <a:solidFill>
              <a:srgbClr val="94979C"/>
            </a:solidFill>
            <a:prstDash val="solid"/>
            <a:headEnd type="none" w="sm" len="sm"/>
            <a:tailEnd type="none" w="sm" len="sm"/>
          </a:ln>
        </p:spPr>
      </p:sp>
      <p:sp>
        <p:nvSpPr>
          <p:cNvPr id="8" name="Freeform 8"/>
          <p:cNvSpPr/>
          <p:nvPr/>
        </p:nvSpPr>
        <p:spPr>
          <a:xfrm>
            <a:off x="3821049" y="1111068"/>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3545836" y="2088666"/>
            <a:ext cx="4742" cy="2382"/>
          </a:xfrm>
          <a:prstGeom prst="line">
            <a:avLst/>
          </a:prstGeom>
          <a:ln w="9525" cap="rnd">
            <a:solidFill>
              <a:srgbClr val="94979C"/>
            </a:solidFill>
            <a:prstDash val="solid"/>
            <a:headEnd type="none" w="sm" len="sm"/>
            <a:tailEnd type="none" w="sm" len="sm"/>
          </a:ln>
        </p:spPr>
      </p:sp>
      <p:grpSp>
        <p:nvGrpSpPr>
          <p:cNvPr id="10" name="Group 10"/>
          <p:cNvGrpSpPr/>
          <p:nvPr/>
        </p:nvGrpSpPr>
        <p:grpSpPr>
          <a:xfrm>
            <a:off x="3445899" y="2038697"/>
            <a:ext cx="104700" cy="104700"/>
            <a:chOff x="0" y="0"/>
            <a:chExt cx="279200" cy="279200"/>
          </a:xfrm>
        </p:grpSpPr>
        <p:sp>
          <p:nvSpPr>
            <p:cNvPr id="11" name="Freeform 11"/>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12" name="Freeform 12"/>
          <p:cNvSpPr/>
          <p:nvPr/>
        </p:nvSpPr>
        <p:spPr>
          <a:xfrm>
            <a:off x="3821049" y="1857943"/>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AutoShape 13"/>
          <p:cNvSpPr/>
          <p:nvPr/>
        </p:nvSpPr>
        <p:spPr>
          <a:xfrm>
            <a:off x="3545836" y="2834958"/>
            <a:ext cx="4742" cy="2381"/>
          </a:xfrm>
          <a:prstGeom prst="line">
            <a:avLst/>
          </a:prstGeom>
          <a:ln w="9525" cap="rnd">
            <a:solidFill>
              <a:srgbClr val="94979C"/>
            </a:solidFill>
            <a:prstDash val="solid"/>
            <a:headEnd type="none" w="sm" len="sm"/>
            <a:tailEnd type="none" w="sm" len="sm"/>
          </a:ln>
        </p:spPr>
      </p:sp>
      <p:grpSp>
        <p:nvGrpSpPr>
          <p:cNvPr id="14" name="Group 14"/>
          <p:cNvGrpSpPr/>
          <p:nvPr/>
        </p:nvGrpSpPr>
        <p:grpSpPr>
          <a:xfrm>
            <a:off x="3445899" y="2784989"/>
            <a:ext cx="104700" cy="104700"/>
            <a:chOff x="0" y="0"/>
            <a:chExt cx="279200" cy="279200"/>
          </a:xfrm>
        </p:grpSpPr>
        <p:sp>
          <p:nvSpPr>
            <p:cNvPr id="15" name="Freeform 15"/>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16" name="Freeform 16"/>
          <p:cNvSpPr/>
          <p:nvPr/>
        </p:nvSpPr>
        <p:spPr>
          <a:xfrm>
            <a:off x="3821049" y="2604818"/>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AutoShape 17"/>
          <p:cNvSpPr/>
          <p:nvPr/>
        </p:nvSpPr>
        <p:spPr>
          <a:xfrm flipH="1">
            <a:off x="3550578" y="3085650"/>
            <a:ext cx="2108983" cy="497981"/>
          </a:xfrm>
          <a:prstGeom prst="line">
            <a:avLst/>
          </a:prstGeom>
          <a:ln w="9525" cap="rnd">
            <a:solidFill>
              <a:srgbClr val="94979C"/>
            </a:solidFill>
            <a:prstDash val="solid"/>
            <a:headEnd type="none" w="sm" len="sm"/>
            <a:tailEnd type="none" w="sm" len="sm"/>
          </a:ln>
        </p:spPr>
      </p:sp>
      <p:grpSp>
        <p:nvGrpSpPr>
          <p:cNvPr id="18" name="Group 18"/>
          <p:cNvGrpSpPr/>
          <p:nvPr/>
        </p:nvGrpSpPr>
        <p:grpSpPr>
          <a:xfrm>
            <a:off x="3445899" y="3531281"/>
            <a:ext cx="104700" cy="104700"/>
            <a:chOff x="0" y="0"/>
            <a:chExt cx="279200" cy="279200"/>
          </a:xfrm>
        </p:grpSpPr>
        <p:sp>
          <p:nvSpPr>
            <p:cNvPr id="19" name="Freeform 19"/>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sp>
        <p:nvSpPr>
          <p:cNvPr id="20" name="Freeform 20"/>
          <p:cNvSpPr/>
          <p:nvPr/>
        </p:nvSpPr>
        <p:spPr>
          <a:xfrm>
            <a:off x="3821049" y="3351693"/>
            <a:ext cx="466200" cy="466200"/>
          </a:xfrm>
          <a:custGeom>
            <a:avLst/>
            <a:gdLst/>
            <a:ahLst/>
            <a:cxnLst/>
            <a:rect l="l" t="t" r="r" b="b"/>
            <a:pathLst>
              <a:path w="932400" h="932400">
                <a:moveTo>
                  <a:pt x="0" y="0"/>
                </a:moveTo>
                <a:lnTo>
                  <a:pt x="932400" y="0"/>
                </a:lnTo>
                <a:lnTo>
                  <a:pt x="932400" y="932400"/>
                </a:lnTo>
                <a:lnTo>
                  <a:pt x="0" y="932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6578845" y="1297375"/>
            <a:ext cx="104700" cy="104700"/>
            <a:chOff x="0" y="0"/>
            <a:chExt cx="279200" cy="279200"/>
          </a:xfrm>
        </p:grpSpPr>
        <p:sp>
          <p:nvSpPr>
            <p:cNvPr id="22" name="Freeform 22"/>
            <p:cNvSpPr/>
            <p:nvPr/>
          </p:nvSpPr>
          <p:spPr>
            <a:xfrm>
              <a:off x="0" y="0"/>
              <a:ext cx="279146" cy="279146"/>
            </a:xfrm>
            <a:custGeom>
              <a:avLst/>
              <a:gdLst/>
              <a:ahLst/>
              <a:cxnLst/>
              <a:rect l="l" t="t" r="r" b="b"/>
              <a:pathLst>
                <a:path w="279146" h="279146">
                  <a:moveTo>
                    <a:pt x="0" y="139573"/>
                  </a:moveTo>
                  <a:cubicBezTo>
                    <a:pt x="0" y="62484"/>
                    <a:pt x="62484" y="0"/>
                    <a:pt x="139573" y="0"/>
                  </a:cubicBezTo>
                  <a:cubicBezTo>
                    <a:pt x="216662" y="0"/>
                    <a:pt x="279146" y="62484"/>
                    <a:pt x="279146" y="139573"/>
                  </a:cubicBezTo>
                  <a:cubicBezTo>
                    <a:pt x="279146" y="216662"/>
                    <a:pt x="216662" y="279146"/>
                    <a:pt x="139573" y="279146"/>
                  </a:cubicBezTo>
                  <a:cubicBezTo>
                    <a:pt x="62484" y="279146"/>
                    <a:pt x="0" y="216662"/>
                    <a:pt x="0" y="139573"/>
                  </a:cubicBezTo>
                  <a:close/>
                </a:path>
              </a:pathLst>
            </a:custGeom>
            <a:solidFill>
              <a:srgbClr val="E63613"/>
            </a:solidFill>
          </p:spPr>
        </p:sp>
      </p:grpSp>
      <p:grpSp>
        <p:nvGrpSpPr>
          <p:cNvPr id="24" name="Group 24"/>
          <p:cNvGrpSpPr/>
          <p:nvPr/>
        </p:nvGrpSpPr>
        <p:grpSpPr>
          <a:xfrm>
            <a:off x="983236" y="4050657"/>
            <a:ext cx="3543661" cy="741281"/>
            <a:chOff x="0" y="0"/>
            <a:chExt cx="1866619" cy="390469"/>
          </a:xfrm>
        </p:grpSpPr>
        <p:sp>
          <p:nvSpPr>
            <p:cNvPr id="25" name="Freeform 25"/>
            <p:cNvSpPr/>
            <p:nvPr/>
          </p:nvSpPr>
          <p:spPr>
            <a:xfrm>
              <a:off x="0" y="0"/>
              <a:ext cx="1866619" cy="390469"/>
            </a:xfrm>
            <a:custGeom>
              <a:avLst/>
              <a:gdLst/>
              <a:ahLst/>
              <a:cxnLst/>
              <a:rect l="l" t="t" r="r" b="b"/>
              <a:pathLst>
                <a:path w="1866619" h="390469">
                  <a:moveTo>
                    <a:pt x="0" y="0"/>
                  </a:moveTo>
                  <a:lnTo>
                    <a:pt x="1866619" y="0"/>
                  </a:lnTo>
                  <a:lnTo>
                    <a:pt x="1866619" y="390469"/>
                  </a:lnTo>
                  <a:lnTo>
                    <a:pt x="0" y="390469"/>
                  </a:lnTo>
                  <a:close/>
                </a:path>
              </a:pathLst>
            </a:custGeom>
            <a:solidFill>
              <a:srgbClr val="E63613"/>
            </a:solidFill>
          </p:spPr>
        </p:sp>
        <p:sp>
          <p:nvSpPr>
            <p:cNvPr id="26" name="TextBox 26"/>
            <p:cNvSpPr txBox="1"/>
            <p:nvPr/>
          </p:nvSpPr>
          <p:spPr>
            <a:xfrm>
              <a:off x="0" y="-9525"/>
              <a:ext cx="1866619" cy="399994"/>
            </a:xfrm>
            <a:prstGeom prst="rect">
              <a:avLst/>
            </a:prstGeom>
          </p:spPr>
          <p:txBody>
            <a:bodyPr lIns="25400" tIns="25400" rIns="25400" bIns="25400" rtlCol="0" anchor="ctr"/>
            <a:lstStyle/>
            <a:p>
              <a:pPr algn="ctr">
                <a:lnSpc>
                  <a:spcPts val="2160"/>
                </a:lnSpc>
              </a:pPr>
              <a:r>
                <a:rPr lang="en-US" sz="1800">
                  <a:solidFill>
                    <a:srgbClr val="FFFFFF"/>
                  </a:solidFill>
                  <a:latin typeface="Inter Boldy"/>
                </a:rPr>
                <a:t>Ảnh hưởng đến năng suất và chất lượng sản phẩm.</a:t>
              </a:r>
            </a:p>
          </p:txBody>
        </p:sp>
      </p:grpSp>
      <p:sp>
        <p:nvSpPr>
          <p:cNvPr id="27" name="TextBox 27"/>
          <p:cNvSpPr txBox="1"/>
          <p:nvPr/>
        </p:nvSpPr>
        <p:spPr>
          <a:xfrm>
            <a:off x="844588" y="188225"/>
            <a:ext cx="7612575" cy="493661"/>
          </a:xfrm>
          <a:prstGeom prst="rect">
            <a:avLst/>
          </a:prstGeom>
        </p:spPr>
        <p:txBody>
          <a:bodyPr lIns="0" tIns="0" rIns="0" bIns="0" rtlCol="0" anchor="t">
            <a:spAutoFit/>
          </a:bodyPr>
          <a:lstStyle/>
          <a:p>
            <a:pPr algn="ctr">
              <a:lnSpc>
                <a:spcPts val="4080"/>
              </a:lnSpc>
            </a:pPr>
            <a:r>
              <a:rPr lang="en-US" sz="3400">
                <a:solidFill>
                  <a:srgbClr val="202124"/>
                </a:solidFill>
                <a:latin typeface="Inter Bold"/>
              </a:rPr>
              <a:t>Gia nhiệt trước cho dòng dầu vào</a:t>
            </a:r>
          </a:p>
        </p:txBody>
      </p:sp>
      <p:sp>
        <p:nvSpPr>
          <p:cNvPr id="28" name="TextBox 28"/>
          <p:cNvSpPr txBox="1"/>
          <p:nvPr/>
        </p:nvSpPr>
        <p:spPr>
          <a:xfrm>
            <a:off x="483340" y="1041056"/>
            <a:ext cx="2674330" cy="461665"/>
          </a:xfrm>
          <a:prstGeom prst="rect">
            <a:avLst/>
          </a:prstGeom>
        </p:spPr>
        <p:txBody>
          <a:bodyPr wrap="square" lIns="0" tIns="0" rIns="0" bIns="0" rtlCol="0" anchor="t">
            <a:spAutoFit/>
          </a:bodyPr>
          <a:lstStyle/>
          <a:p>
            <a:pPr algn="just">
              <a:lnSpc>
                <a:spcPts val="1800"/>
              </a:lnSpc>
            </a:pPr>
            <a:r>
              <a:rPr lang="en-US" sz="1500">
                <a:solidFill>
                  <a:srgbClr val="36383C"/>
                </a:solidFill>
                <a:latin typeface="Inter Boldy"/>
              </a:rPr>
              <a:t>Tăng nhiệt độ của nhiên liệu trước khi đưa vào thiết bị chưng cất,</a:t>
            </a:r>
          </a:p>
        </p:txBody>
      </p:sp>
      <p:sp>
        <p:nvSpPr>
          <p:cNvPr id="29" name="TextBox 29"/>
          <p:cNvSpPr txBox="1"/>
          <p:nvPr/>
        </p:nvSpPr>
        <p:spPr>
          <a:xfrm>
            <a:off x="556260" y="1769156"/>
            <a:ext cx="2601409" cy="692497"/>
          </a:xfrm>
          <a:prstGeom prst="rect">
            <a:avLst/>
          </a:prstGeom>
        </p:spPr>
        <p:txBody>
          <a:bodyPr wrap="square" lIns="0" tIns="0" rIns="0" bIns="0" rtlCol="0" anchor="t">
            <a:spAutoFit/>
          </a:bodyPr>
          <a:lstStyle/>
          <a:p>
            <a:pPr algn="just">
              <a:lnSpc>
                <a:spcPts val="1800"/>
              </a:lnSpc>
            </a:pPr>
            <a:r>
              <a:rPr lang="en-US" sz="1500">
                <a:solidFill>
                  <a:srgbClr val="36383C"/>
                </a:solidFill>
                <a:latin typeface="Inter Boldy"/>
              </a:rPr>
              <a:t>Nhiên liệu vào tháp gần với nhiệt độ sôi của nó, đạt được sự bay hơi các thành phần mong muốn,</a:t>
            </a:r>
          </a:p>
        </p:txBody>
      </p:sp>
      <p:sp>
        <p:nvSpPr>
          <p:cNvPr id="30" name="TextBox 30"/>
          <p:cNvSpPr txBox="1"/>
          <p:nvPr/>
        </p:nvSpPr>
        <p:spPr>
          <a:xfrm>
            <a:off x="609600" y="2739552"/>
            <a:ext cx="2548069" cy="461665"/>
          </a:xfrm>
          <a:prstGeom prst="rect">
            <a:avLst/>
          </a:prstGeom>
        </p:spPr>
        <p:txBody>
          <a:bodyPr wrap="square" lIns="0" tIns="0" rIns="0" bIns="0" rtlCol="0" anchor="t">
            <a:spAutoFit/>
          </a:bodyPr>
          <a:lstStyle/>
          <a:p>
            <a:pPr algn="just">
              <a:lnSpc>
                <a:spcPts val="1800"/>
              </a:lnSpc>
            </a:pPr>
            <a:r>
              <a:rPr lang="en-US" sz="1500">
                <a:solidFill>
                  <a:srgbClr val="36383C"/>
                </a:solidFill>
                <a:latin typeface="Inter Boldy"/>
              </a:rPr>
              <a:t>Cải thiện hiệu quả của quá trình tách các sản phẩm,</a:t>
            </a:r>
          </a:p>
        </p:txBody>
      </p:sp>
      <p:sp>
        <p:nvSpPr>
          <p:cNvPr id="31" name="TextBox 31"/>
          <p:cNvSpPr txBox="1"/>
          <p:nvPr/>
        </p:nvSpPr>
        <p:spPr>
          <a:xfrm>
            <a:off x="483339" y="3482502"/>
            <a:ext cx="2691097" cy="230832"/>
          </a:xfrm>
          <a:prstGeom prst="rect">
            <a:avLst/>
          </a:prstGeom>
        </p:spPr>
        <p:txBody>
          <a:bodyPr lIns="0" tIns="0" rIns="0" bIns="0" rtlCol="0" anchor="t">
            <a:spAutoFit/>
          </a:bodyPr>
          <a:lstStyle/>
          <a:p>
            <a:pPr algn="just">
              <a:lnSpc>
                <a:spcPts val="1800"/>
              </a:lnSpc>
            </a:pPr>
            <a:r>
              <a:rPr lang="en-US" sz="1500">
                <a:solidFill>
                  <a:srgbClr val="36383C"/>
                </a:solidFill>
                <a:latin typeface="Inter Boldy"/>
              </a:rPr>
              <a:t>Giảm tải cho tháp chưng cất.</a:t>
            </a:r>
          </a:p>
        </p:txBody>
      </p:sp>
      <p:sp>
        <p:nvSpPr>
          <p:cNvPr id="35" name="Arrow: Right 34">
            <a:extLst>
              <a:ext uri="{FF2B5EF4-FFF2-40B4-BE49-F238E27FC236}">
                <a16:creationId xmlns:a16="http://schemas.microsoft.com/office/drawing/2014/main" id="{BD76D136-027A-43CE-9966-112E7EFF7A39}"/>
              </a:ext>
            </a:extLst>
          </p:cNvPr>
          <p:cNvSpPr/>
          <p:nvPr/>
        </p:nvSpPr>
        <p:spPr>
          <a:xfrm>
            <a:off x="220980" y="4280250"/>
            <a:ext cx="623608" cy="299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65713" y="257175"/>
            <a:ext cx="7863938" cy="493661"/>
          </a:xfrm>
          <a:prstGeom prst="rect">
            <a:avLst/>
          </a:prstGeom>
        </p:spPr>
        <p:txBody>
          <a:bodyPr lIns="0" tIns="0" rIns="0" bIns="0" rtlCol="0" anchor="t">
            <a:spAutoFit/>
          </a:bodyPr>
          <a:lstStyle/>
          <a:p>
            <a:pPr algn="ctr">
              <a:lnSpc>
                <a:spcPts val="4080"/>
              </a:lnSpc>
            </a:pPr>
            <a:r>
              <a:rPr lang="en-US" sz="3400">
                <a:solidFill>
                  <a:srgbClr val="202124"/>
                </a:solidFill>
                <a:latin typeface="Inter Bold"/>
              </a:rPr>
              <a:t>Những phương pháp làm nóng sơ bộ</a:t>
            </a:r>
          </a:p>
        </p:txBody>
      </p:sp>
      <p:graphicFrame>
        <p:nvGraphicFramePr>
          <p:cNvPr id="8" name="Table 8"/>
          <p:cNvGraphicFramePr>
            <a:graphicFrameLocks noGrp="1"/>
          </p:cNvGraphicFramePr>
          <p:nvPr>
            <p:extLst>
              <p:ext uri="{D42A27DB-BD31-4B8C-83A1-F6EECF244321}">
                <p14:modId xmlns:p14="http://schemas.microsoft.com/office/powerpoint/2010/main" val="2774030572"/>
              </p:ext>
            </p:extLst>
          </p:nvPr>
        </p:nvGraphicFramePr>
        <p:xfrm>
          <a:off x="469316" y="750836"/>
          <a:ext cx="8205368" cy="4150334"/>
        </p:xfrm>
        <a:graphic>
          <a:graphicData uri="http://schemas.openxmlformats.org/drawingml/2006/table">
            <a:tbl>
              <a:tblPr/>
              <a:tblGrid>
                <a:gridCol w="2546414">
                  <a:extLst>
                    <a:ext uri="{9D8B030D-6E8A-4147-A177-3AD203B41FA5}">
                      <a16:colId xmlns:a16="http://schemas.microsoft.com/office/drawing/2014/main" val="20000"/>
                    </a:ext>
                  </a:extLst>
                </a:gridCol>
                <a:gridCol w="3070860">
                  <a:extLst>
                    <a:ext uri="{9D8B030D-6E8A-4147-A177-3AD203B41FA5}">
                      <a16:colId xmlns:a16="http://schemas.microsoft.com/office/drawing/2014/main" val="20001"/>
                    </a:ext>
                  </a:extLst>
                </a:gridCol>
                <a:gridCol w="2588094">
                  <a:extLst>
                    <a:ext uri="{9D8B030D-6E8A-4147-A177-3AD203B41FA5}">
                      <a16:colId xmlns:a16="http://schemas.microsoft.com/office/drawing/2014/main" val="20002"/>
                    </a:ext>
                  </a:extLst>
                </a:gridCol>
              </a:tblGrid>
              <a:tr h="658864">
                <a:tc>
                  <a:txBody>
                    <a:bodyPr/>
                    <a:lstStyle/>
                    <a:p>
                      <a:pPr algn="ctr">
                        <a:lnSpc>
                          <a:spcPts val="4320"/>
                        </a:lnSpc>
                        <a:defRPr/>
                      </a:pPr>
                      <a:r>
                        <a:rPr lang="en-US" sz="1600">
                          <a:solidFill>
                            <a:srgbClr val="FFFFFF"/>
                          </a:solidFill>
                          <a:latin typeface="Inter Boldy"/>
                        </a:rPr>
                        <a:t>Sử dụng hơi nước</a:t>
                      </a:r>
                      <a:endParaRPr lang="en-US" sz="160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600">
                          <a:solidFill>
                            <a:srgbClr val="FFFFFF"/>
                          </a:solidFill>
                          <a:latin typeface="Inter Boldy"/>
                        </a:rPr>
                        <a:t>Sử dụng nhiên liệu tái sử dụng </a:t>
                      </a:r>
                      <a:endParaRPr lang="en-US" sz="160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tc>
                  <a:txBody>
                    <a:bodyPr/>
                    <a:lstStyle/>
                    <a:p>
                      <a:pPr algn="ctr">
                        <a:lnSpc>
                          <a:spcPts val="4320"/>
                        </a:lnSpc>
                        <a:defRPr/>
                      </a:pPr>
                      <a:r>
                        <a:rPr lang="en-US" sz="1600">
                          <a:solidFill>
                            <a:srgbClr val="FFFFFF"/>
                          </a:solidFill>
                          <a:latin typeface="Inter Boldy"/>
                        </a:rPr>
                        <a:t>Sử dụng dầu nóng </a:t>
                      </a:r>
                      <a:endParaRPr lang="en-US" sz="1600">
                        <a:latin typeface="Inter Boldy"/>
                      </a:endParaRPr>
                    </a:p>
                  </a:txBody>
                  <a:tcPr marL="45713" marR="45713" marT="45713" marB="45713" anchor="ctr">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E63613"/>
                    </a:solidFill>
                  </a:tcPr>
                </a:tc>
                <a:extLst>
                  <a:ext uri="{0D108BD9-81ED-4DB2-BD59-A6C34878D82A}">
                    <a16:rowId xmlns:a16="http://schemas.microsoft.com/office/drawing/2014/main" val="10000"/>
                  </a:ext>
                </a:extLst>
              </a:tr>
              <a:tr h="1428954">
                <a:tc>
                  <a:txBody>
                    <a:bodyPr/>
                    <a:lstStyle/>
                    <a:p>
                      <a:pPr algn="l">
                        <a:lnSpc>
                          <a:spcPts val="3359"/>
                        </a:lnSpc>
                        <a:defRPr/>
                      </a:pPr>
                      <a:r>
                        <a:rPr lang="en-US" sz="1600">
                          <a:latin typeface="Inter Boldy"/>
                        </a:rPr>
                        <a:t> - Nguyên liệu: </a:t>
                      </a:r>
                      <a:r>
                        <a:rPr lang="en-US" sz="1600" b="1">
                          <a:latin typeface="Inter Boldy"/>
                        </a:rPr>
                        <a:t>Nước</a:t>
                      </a:r>
                    </a:p>
                    <a:p>
                      <a:pPr algn="just">
                        <a:lnSpc>
                          <a:spcPts val="3359"/>
                        </a:lnSpc>
                        <a:defRPr/>
                      </a:pPr>
                      <a:r>
                        <a:rPr lang="en-US" sz="1600">
                          <a:latin typeface="Inter Boldy"/>
                        </a:rPr>
                        <a:t> - Nước được đưa vào lò đun (boiler) sau đó chuyển thành hơi nước. Hơi nước đưa vào ống dẫn truyền nhiệt cho nhiên liệu trước khi nạp vào tháp chứng cất.</a:t>
                      </a:r>
                    </a:p>
                  </a:txBody>
                  <a:tcPr marL="45713" marR="45713" marT="45713" marB="45713">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tc>
                  <a:txBody>
                    <a:bodyPr/>
                    <a:lstStyle/>
                    <a:p>
                      <a:pPr algn="l">
                        <a:lnSpc>
                          <a:spcPts val="3359"/>
                        </a:lnSpc>
                        <a:defRPr/>
                      </a:pPr>
                      <a:r>
                        <a:rPr lang="en-US" sz="1600">
                          <a:solidFill>
                            <a:srgbClr val="202124"/>
                          </a:solidFill>
                          <a:latin typeface="Inter Boldy"/>
                        </a:rPr>
                        <a:t> - Nguyên liệu: </a:t>
                      </a:r>
                      <a:r>
                        <a:rPr lang="en-US" sz="1600" b="1">
                          <a:solidFill>
                            <a:srgbClr val="202124"/>
                          </a:solidFill>
                          <a:latin typeface="Inter Boldy"/>
                        </a:rPr>
                        <a:t>nhiên liệu tái sử dụng</a:t>
                      </a:r>
                    </a:p>
                    <a:p>
                      <a:pPr marL="0" marR="0" lvl="0" indent="0" algn="just" defTabSz="914400" rtl="0" eaLnBrk="1" fontAlgn="auto" latinLnBrk="0" hangingPunct="1">
                        <a:lnSpc>
                          <a:spcPts val="3359"/>
                        </a:lnSpc>
                        <a:spcBef>
                          <a:spcPts val="0"/>
                        </a:spcBef>
                        <a:spcAft>
                          <a:spcPts val="0"/>
                        </a:spcAft>
                        <a:buClr>
                          <a:srgbClr val="000000"/>
                        </a:buClr>
                        <a:buSzTx/>
                        <a:buFont typeface="Arial"/>
                        <a:buNone/>
                        <a:tabLst/>
                        <a:defRPr/>
                      </a:pPr>
                      <a:r>
                        <a:rPr lang="en-US" sz="1400" b="0" i="0" u="none" strike="noStrike" cap="none">
                          <a:solidFill>
                            <a:schemeClr val="tx1"/>
                          </a:solidFill>
                          <a:effectLst/>
                          <a:latin typeface="+mn-lt"/>
                          <a:ea typeface="+mn-ea"/>
                          <a:cs typeface="+mn-cs"/>
                          <a:sym typeface="Arial"/>
                        </a:rPr>
                        <a:t> - Nhiên liệu cũ được đưa qua một thiết bị trao đổi nhiệt để truyền nhiệt cho nhiên liệu mới và nhiên liệu mới được nạp vào hệ thống.</a:t>
                      </a:r>
                    </a:p>
                    <a:p>
                      <a:pPr algn="l">
                        <a:lnSpc>
                          <a:spcPts val="3359"/>
                        </a:lnSpc>
                        <a:defRPr/>
                      </a:pPr>
                      <a:endParaRPr lang="en-US" sz="1600">
                        <a:latin typeface="Inter Boldy"/>
                      </a:endParaRPr>
                    </a:p>
                    <a:p>
                      <a:pPr algn="l">
                        <a:lnSpc>
                          <a:spcPts val="3359"/>
                        </a:lnSpc>
                      </a:pPr>
                      <a:endParaRPr lang="en-US" sz="1600">
                        <a:latin typeface="Inter Boldy"/>
                      </a:endParaRPr>
                    </a:p>
                  </a:txBody>
                  <a:tcPr marL="45713" marR="45713" marT="45713" marB="45713">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tc>
                  <a:txBody>
                    <a:bodyPr/>
                    <a:lstStyle/>
                    <a:p>
                      <a:pPr algn="l">
                        <a:lnSpc>
                          <a:spcPts val="3359"/>
                        </a:lnSpc>
                        <a:defRPr/>
                      </a:pPr>
                      <a:r>
                        <a:rPr lang="en-US" sz="1600">
                          <a:solidFill>
                            <a:srgbClr val="202124"/>
                          </a:solidFill>
                          <a:latin typeface="Inter Boldy"/>
                        </a:rPr>
                        <a:t> - Nguyên liệu: </a:t>
                      </a:r>
                      <a:r>
                        <a:rPr lang="en-US" sz="1600" b="1">
                          <a:solidFill>
                            <a:srgbClr val="202124"/>
                          </a:solidFill>
                          <a:latin typeface="Inter Boldy"/>
                        </a:rPr>
                        <a:t>dầu nóng </a:t>
                      </a:r>
                    </a:p>
                    <a:p>
                      <a:pPr algn="just">
                        <a:lnSpc>
                          <a:spcPts val="3359"/>
                        </a:lnSpc>
                        <a:defRPr/>
                      </a:pPr>
                      <a:r>
                        <a:rPr lang="en-US" sz="1400" b="0" i="0" u="none" strike="noStrike" cap="none">
                          <a:solidFill>
                            <a:schemeClr val="tx1"/>
                          </a:solidFill>
                          <a:effectLst/>
                          <a:latin typeface="+mn-lt"/>
                          <a:ea typeface="+mn-ea"/>
                          <a:cs typeface="+mn-cs"/>
                          <a:sym typeface="Arial"/>
                        </a:rPr>
                        <a:t> - Dầu nóng được tạo ra trong một thiết bị đặc biệt được gọi là lò đốt hoặc lò đun, sau đó được đưa qua một thiết bị trao đổi nhiệt để truyền nhiệt cho nhiên liệu mới. </a:t>
                      </a:r>
                      <a:endParaRPr lang="en-US" sz="1600">
                        <a:latin typeface="Inter Boldy"/>
                      </a:endParaRPr>
                    </a:p>
                  </a:txBody>
                  <a:tcPr marL="45713" marR="45713" marT="45713" marB="45713">
                    <a:lnL w="9525" cap="flat" cmpd="sng" algn="ctr">
                      <a:solidFill>
                        <a:srgbClr val="94979C"/>
                      </a:solidFill>
                      <a:prstDash val="solid"/>
                      <a:round/>
                      <a:headEnd type="none" w="med" len="med"/>
                      <a:tailEnd type="none" w="med" len="med"/>
                    </a:lnL>
                    <a:lnR w="9525" cap="flat" cmpd="sng" algn="ctr">
                      <a:solidFill>
                        <a:srgbClr val="94979C"/>
                      </a:solidFill>
                      <a:prstDash val="solid"/>
                      <a:round/>
                      <a:headEnd type="none" w="med" len="med"/>
                      <a:tailEnd type="none" w="med" len="med"/>
                    </a:lnR>
                    <a:lnT w="9525" cap="flat" cmpd="sng" algn="ctr">
                      <a:solidFill>
                        <a:srgbClr val="94979C"/>
                      </a:solidFill>
                      <a:prstDash val="solid"/>
                      <a:round/>
                      <a:headEnd type="none" w="med" len="med"/>
                      <a:tailEnd type="none" w="med" len="med"/>
                    </a:lnT>
                    <a:lnB w="9525" cap="flat" cmpd="sng" algn="ctr">
                      <a:solidFill>
                        <a:srgbClr val="94979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9;p48">
            <a:extLst>
              <a:ext uri="{FF2B5EF4-FFF2-40B4-BE49-F238E27FC236}">
                <a16:creationId xmlns:a16="http://schemas.microsoft.com/office/drawing/2014/main" id="{001DECE2-6278-49D0-9B07-406E136B6D20}"/>
              </a:ext>
            </a:extLst>
          </p:cNvPr>
          <p:cNvSpPr txBox="1">
            <a:spLocks noGrp="1"/>
          </p:cNvSpPr>
          <p:nvPr>
            <p:ph type="title"/>
          </p:nvPr>
        </p:nvSpPr>
        <p:spPr>
          <a:xfrm>
            <a:off x="629089" y="878395"/>
            <a:ext cx="59318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accent2"/>
                </a:solidFill>
              </a:rPr>
              <a:t>4. ỨNG DỤNG PHƯƠNG PHÁP MCCABE THIELE CHO BÀI TOÁN THIẾT KẾ THÁP CHƯNG CẤT </a:t>
            </a:r>
            <a:endParaRPr sz="3000">
              <a:solidFill>
                <a:schemeClr val="accent2"/>
              </a:solidFill>
            </a:endParaRPr>
          </a:p>
        </p:txBody>
      </p:sp>
      <p:grpSp>
        <p:nvGrpSpPr>
          <p:cNvPr id="5" name="Google Shape;1060;p48">
            <a:extLst>
              <a:ext uri="{FF2B5EF4-FFF2-40B4-BE49-F238E27FC236}">
                <a16:creationId xmlns:a16="http://schemas.microsoft.com/office/drawing/2014/main" id="{84B32112-A562-BC77-2C08-E92E6E9CDE3E}"/>
              </a:ext>
            </a:extLst>
          </p:cNvPr>
          <p:cNvGrpSpPr/>
          <p:nvPr/>
        </p:nvGrpSpPr>
        <p:grpSpPr>
          <a:xfrm>
            <a:off x="5007354" y="1984894"/>
            <a:ext cx="4567528" cy="3030332"/>
            <a:chOff x="5918100" y="2023950"/>
            <a:chExt cx="4567528" cy="3030332"/>
          </a:xfrm>
        </p:grpSpPr>
        <p:pic>
          <p:nvPicPr>
            <p:cNvPr id="6" name="Google Shape;1062;p48">
              <a:extLst>
                <a:ext uri="{FF2B5EF4-FFF2-40B4-BE49-F238E27FC236}">
                  <a16:creationId xmlns:a16="http://schemas.microsoft.com/office/drawing/2014/main" id="{84D5EA3B-23F0-1E17-EDFF-B34532F50077}"/>
                </a:ext>
              </a:extLst>
            </p:cNvPr>
            <p:cNvPicPr preferRelativeResize="0"/>
            <p:nvPr/>
          </p:nvPicPr>
          <p:blipFill>
            <a:blip r:embed="rId2">
              <a:alphaModFix/>
            </a:blip>
            <a:stretch>
              <a:fillRect/>
            </a:stretch>
          </p:blipFill>
          <p:spPr>
            <a:xfrm>
              <a:off x="5918100" y="2023950"/>
              <a:ext cx="4125150" cy="2627775"/>
            </a:xfrm>
            <a:prstGeom prst="rect">
              <a:avLst/>
            </a:prstGeom>
            <a:noFill/>
            <a:ln>
              <a:noFill/>
            </a:ln>
          </p:spPr>
        </p:pic>
        <p:pic>
          <p:nvPicPr>
            <p:cNvPr id="7" name="Google Shape;1061;p48">
              <a:extLst>
                <a:ext uri="{FF2B5EF4-FFF2-40B4-BE49-F238E27FC236}">
                  <a16:creationId xmlns:a16="http://schemas.microsoft.com/office/drawing/2014/main" id="{1B17BBD1-D2C1-4610-0A32-2BE3B166BF78}"/>
                </a:ext>
              </a:extLst>
            </p:cNvPr>
            <p:cNvPicPr preferRelativeResize="0"/>
            <p:nvPr/>
          </p:nvPicPr>
          <p:blipFill>
            <a:blip r:embed="rId3">
              <a:alphaModFix/>
            </a:blip>
            <a:stretch>
              <a:fillRect/>
            </a:stretch>
          </p:blipFill>
          <p:spPr>
            <a:xfrm>
              <a:off x="6196588" y="4249167"/>
              <a:ext cx="1120300" cy="805115"/>
            </a:xfrm>
            <a:prstGeom prst="rect">
              <a:avLst/>
            </a:prstGeom>
            <a:noFill/>
            <a:ln>
              <a:noFill/>
            </a:ln>
          </p:spPr>
        </p:pic>
        <p:pic>
          <p:nvPicPr>
            <p:cNvPr id="8" name="Google Shape;1063;p48">
              <a:extLst>
                <a:ext uri="{FF2B5EF4-FFF2-40B4-BE49-F238E27FC236}">
                  <a16:creationId xmlns:a16="http://schemas.microsoft.com/office/drawing/2014/main" id="{6A220A54-B4DD-944A-839D-99A593179A1A}"/>
                </a:ext>
              </a:extLst>
            </p:cNvPr>
            <p:cNvPicPr preferRelativeResize="0"/>
            <p:nvPr/>
          </p:nvPicPr>
          <p:blipFill>
            <a:blip r:embed="rId4">
              <a:alphaModFix/>
            </a:blip>
            <a:stretch>
              <a:fillRect/>
            </a:stretch>
          </p:blipFill>
          <p:spPr>
            <a:xfrm>
              <a:off x="9365328" y="3016543"/>
              <a:ext cx="1120300" cy="848075"/>
            </a:xfrm>
            <a:prstGeom prst="rect">
              <a:avLst/>
            </a:prstGeom>
            <a:noFill/>
            <a:ln>
              <a:noFill/>
            </a:ln>
          </p:spPr>
        </p:pic>
        <p:pic>
          <p:nvPicPr>
            <p:cNvPr id="9" name="Google Shape;1064;p48">
              <a:extLst>
                <a:ext uri="{FF2B5EF4-FFF2-40B4-BE49-F238E27FC236}">
                  <a16:creationId xmlns:a16="http://schemas.microsoft.com/office/drawing/2014/main" id="{B1C90233-25CC-E2D3-2650-32CFDACE2861}"/>
                </a:ext>
              </a:extLst>
            </p:cNvPr>
            <p:cNvPicPr preferRelativeResize="0"/>
            <p:nvPr/>
          </p:nvPicPr>
          <p:blipFill>
            <a:blip r:embed="rId5">
              <a:alphaModFix/>
            </a:blip>
            <a:stretch>
              <a:fillRect/>
            </a:stretch>
          </p:blipFill>
          <p:spPr>
            <a:xfrm>
              <a:off x="7432438" y="4113097"/>
              <a:ext cx="700524" cy="848075"/>
            </a:xfrm>
            <a:prstGeom prst="rect">
              <a:avLst/>
            </a:prstGeom>
            <a:noFill/>
            <a:ln>
              <a:noFill/>
            </a:ln>
          </p:spPr>
        </p:pic>
        <p:pic>
          <p:nvPicPr>
            <p:cNvPr id="10" name="Google Shape;1065;p48">
              <a:extLst>
                <a:ext uri="{FF2B5EF4-FFF2-40B4-BE49-F238E27FC236}">
                  <a16:creationId xmlns:a16="http://schemas.microsoft.com/office/drawing/2014/main" id="{3DC7E5A6-3EA5-4DAE-E0FF-6E3E9B2AA37D}"/>
                </a:ext>
              </a:extLst>
            </p:cNvPr>
            <p:cNvPicPr preferRelativeResize="0"/>
            <p:nvPr/>
          </p:nvPicPr>
          <p:blipFill>
            <a:blip r:embed="rId6">
              <a:alphaModFix/>
            </a:blip>
            <a:stretch>
              <a:fillRect/>
            </a:stretch>
          </p:blipFill>
          <p:spPr>
            <a:xfrm>
              <a:off x="8582695" y="3419100"/>
              <a:ext cx="1008600" cy="897047"/>
            </a:xfrm>
            <a:prstGeom prst="rect">
              <a:avLst/>
            </a:prstGeom>
            <a:noFill/>
            <a:ln>
              <a:noFill/>
            </a:ln>
          </p:spPr>
        </p:pic>
        <p:pic>
          <p:nvPicPr>
            <p:cNvPr id="11" name="Google Shape;1066;p48">
              <a:extLst>
                <a:ext uri="{FF2B5EF4-FFF2-40B4-BE49-F238E27FC236}">
                  <a16:creationId xmlns:a16="http://schemas.microsoft.com/office/drawing/2014/main" id="{6E698273-F7BA-B08B-456D-2526886B2967}"/>
                </a:ext>
              </a:extLst>
            </p:cNvPr>
            <p:cNvPicPr preferRelativeResize="0"/>
            <p:nvPr/>
          </p:nvPicPr>
          <p:blipFill>
            <a:blip r:embed="rId6">
              <a:alphaModFix/>
            </a:blip>
            <a:stretch>
              <a:fillRect/>
            </a:stretch>
          </p:blipFill>
          <p:spPr>
            <a:xfrm>
              <a:off x="7906995" y="3742950"/>
              <a:ext cx="1008600" cy="897047"/>
            </a:xfrm>
            <a:prstGeom prst="rect">
              <a:avLst/>
            </a:prstGeom>
            <a:noFill/>
            <a:ln>
              <a:noFill/>
            </a:ln>
          </p:spPr>
        </p:pic>
      </p:grpSp>
      <p:grpSp>
        <p:nvGrpSpPr>
          <p:cNvPr id="12" name="Google Shape;591;p38">
            <a:extLst>
              <a:ext uri="{FF2B5EF4-FFF2-40B4-BE49-F238E27FC236}">
                <a16:creationId xmlns:a16="http://schemas.microsoft.com/office/drawing/2014/main" id="{D6A29441-16DC-C862-E013-BE114D36D10E}"/>
              </a:ext>
            </a:extLst>
          </p:cNvPr>
          <p:cNvGrpSpPr/>
          <p:nvPr/>
        </p:nvGrpSpPr>
        <p:grpSpPr>
          <a:xfrm>
            <a:off x="4498799" y="639057"/>
            <a:ext cx="911839" cy="196126"/>
            <a:chOff x="-145925" y="-62768"/>
            <a:chExt cx="3906764" cy="840300"/>
          </a:xfrm>
        </p:grpSpPr>
        <p:sp>
          <p:nvSpPr>
            <p:cNvPr id="13" name="Google Shape;592;p38">
              <a:extLst>
                <a:ext uri="{FF2B5EF4-FFF2-40B4-BE49-F238E27FC236}">
                  <a16:creationId xmlns:a16="http://schemas.microsoft.com/office/drawing/2014/main" id="{51CE18CA-71A2-699E-08B3-F82ED124A1DC}"/>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38">
              <a:extLst>
                <a:ext uri="{FF2B5EF4-FFF2-40B4-BE49-F238E27FC236}">
                  <a16:creationId xmlns:a16="http://schemas.microsoft.com/office/drawing/2014/main" id="{E5E127A6-E922-828A-9596-2F6F36AF144B}"/>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p38">
              <a:extLst>
                <a:ext uri="{FF2B5EF4-FFF2-40B4-BE49-F238E27FC236}">
                  <a16:creationId xmlns:a16="http://schemas.microsoft.com/office/drawing/2014/main" id="{5D9E59B7-F855-A3E2-02A0-8BB2DE810E03}"/>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95;p38">
            <a:extLst>
              <a:ext uri="{FF2B5EF4-FFF2-40B4-BE49-F238E27FC236}">
                <a16:creationId xmlns:a16="http://schemas.microsoft.com/office/drawing/2014/main" id="{7F43B226-2717-4872-CA41-E763FB335EC9}"/>
              </a:ext>
            </a:extLst>
          </p:cNvPr>
          <p:cNvGrpSpPr/>
          <p:nvPr/>
        </p:nvGrpSpPr>
        <p:grpSpPr>
          <a:xfrm>
            <a:off x="374813" y="3214136"/>
            <a:ext cx="911839" cy="196126"/>
            <a:chOff x="-145925" y="-62768"/>
            <a:chExt cx="3906764" cy="840300"/>
          </a:xfrm>
        </p:grpSpPr>
        <p:sp>
          <p:nvSpPr>
            <p:cNvPr id="17" name="Google Shape;596;p38">
              <a:extLst>
                <a:ext uri="{FF2B5EF4-FFF2-40B4-BE49-F238E27FC236}">
                  <a16:creationId xmlns:a16="http://schemas.microsoft.com/office/drawing/2014/main" id="{D6593633-BF30-D346-71CE-2F9F280207E9}"/>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7;p38">
              <a:extLst>
                <a:ext uri="{FF2B5EF4-FFF2-40B4-BE49-F238E27FC236}">
                  <a16:creationId xmlns:a16="http://schemas.microsoft.com/office/drawing/2014/main" id="{D0AE734D-54F9-AAF6-C370-68900525F493}"/>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8;p38">
              <a:extLst>
                <a:ext uri="{FF2B5EF4-FFF2-40B4-BE49-F238E27FC236}">
                  <a16:creationId xmlns:a16="http://schemas.microsoft.com/office/drawing/2014/main" id="{D321B824-FF43-F040-32D0-1434FD8C83FA}"/>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6473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lumMod val="50000"/>
                  </a:schemeClr>
                </a:solidFill>
              </a:rPr>
              <a:t>NỘI DUNG BÁO CÁO</a:t>
            </a:r>
            <a:endParaRPr>
              <a:solidFill>
                <a:schemeClr val="accent3">
                  <a:lumMod val="50000"/>
                </a:schemeClr>
              </a:solidFill>
            </a:endParaRPr>
          </a:p>
        </p:txBody>
      </p:sp>
      <p:grpSp>
        <p:nvGrpSpPr>
          <p:cNvPr id="504" name="Google Shape;504;p36"/>
          <p:cNvGrpSpPr/>
          <p:nvPr/>
        </p:nvGrpSpPr>
        <p:grpSpPr>
          <a:xfrm>
            <a:off x="769010" y="1209124"/>
            <a:ext cx="1899900" cy="1897097"/>
            <a:chOff x="712549" y="1344859"/>
            <a:chExt cx="1899900" cy="1897097"/>
          </a:xfrm>
        </p:grpSpPr>
        <p:sp>
          <p:nvSpPr>
            <p:cNvPr id="505" name="Google Shape;505;p36"/>
            <p:cNvSpPr/>
            <p:nvPr/>
          </p:nvSpPr>
          <p:spPr>
            <a:xfrm>
              <a:off x="1169749" y="1344859"/>
              <a:ext cx="985500" cy="9855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5"/>
                  </a:solidFill>
                  <a:latin typeface="Inter"/>
                  <a:ea typeface="Inter"/>
                  <a:cs typeface="Inter"/>
                  <a:sym typeface="Inter"/>
                </a:rPr>
                <a:t>1</a:t>
              </a:r>
              <a:endParaRPr sz="2400" b="1">
                <a:solidFill>
                  <a:schemeClr val="accent5"/>
                </a:solidFill>
                <a:latin typeface="Inter"/>
                <a:ea typeface="Inter"/>
                <a:cs typeface="Inter"/>
                <a:sym typeface="Inter"/>
              </a:endParaRPr>
            </a:p>
          </p:txBody>
        </p:sp>
        <p:sp>
          <p:nvSpPr>
            <p:cNvPr id="507" name="Google Shape;507;p36"/>
            <p:cNvSpPr txBox="1"/>
            <p:nvPr/>
          </p:nvSpPr>
          <p:spPr>
            <a:xfrm>
              <a:off x="712549" y="2364756"/>
              <a:ext cx="1899900" cy="8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1"/>
                  </a:solidFill>
                  <a:latin typeface="Inter Bold" panose="020B0604020202020204" charset="0"/>
                  <a:ea typeface="Inter" panose="020B0604020202020204" charset="0"/>
                  <a:cs typeface="Inter Bold" panose="020B0604020202020204" charset="0"/>
                  <a:sym typeface="Karla"/>
                </a:rPr>
                <a:t>KHÁI QUÁT CHUNG VỀ THÁP CHƯNG CẤT</a:t>
              </a:r>
              <a:endParaRPr sz="1500">
                <a:solidFill>
                  <a:schemeClr val="lt1"/>
                </a:solidFill>
                <a:latin typeface="Inter Bold" panose="020B0604020202020204" charset="0"/>
                <a:ea typeface="Inter" panose="020B0604020202020204" charset="0"/>
                <a:cs typeface="Inter Bold" panose="020B0604020202020204" charset="0"/>
                <a:sym typeface="Karla"/>
              </a:endParaRPr>
            </a:p>
          </p:txBody>
        </p:sp>
      </p:grpSp>
      <p:pic>
        <p:nvPicPr>
          <p:cNvPr id="520" name="Google Shape;520;p36"/>
          <p:cNvPicPr preferRelativeResize="0"/>
          <p:nvPr/>
        </p:nvPicPr>
        <p:blipFill>
          <a:blip r:embed="rId3">
            <a:alphaModFix/>
          </a:blip>
          <a:stretch>
            <a:fillRect/>
          </a:stretch>
        </p:blipFill>
        <p:spPr>
          <a:xfrm>
            <a:off x="4708350" y="3596875"/>
            <a:ext cx="1576050" cy="1193076"/>
          </a:xfrm>
          <a:prstGeom prst="rect">
            <a:avLst/>
          </a:prstGeom>
          <a:noFill/>
          <a:ln>
            <a:noFill/>
          </a:ln>
        </p:spPr>
      </p:pic>
      <p:pic>
        <p:nvPicPr>
          <p:cNvPr id="521" name="Google Shape;521;p36"/>
          <p:cNvPicPr preferRelativeResize="0"/>
          <p:nvPr/>
        </p:nvPicPr>
        <p:blipFill>
          <a:blip r:embed="rId4">
            <a:alphaModFix/>
          </a:blip>
          <a:stretch>
            <a:fillRect/>
          </a:stretch>
        </p:blipFill>
        <p:spPr>
          <a:xfrm>
            <a:off x="3161602" y="3596870"/>
            <a:ext cx="985501" cy="1193080"/>
          </a:xfrm>
          <a:prstGeom prst="rect">
            <a:avLst/>
          </a:prstGeom>
          <a:noFill/>
          <a:ln>
            <a:noFill/>
          </a:ln>
        </p:spPr>
      </p:pic>
      <p:pic>
        <p:nvPicPr>
          <p:cNvPr id="522" name="Google Shape;522;p36"/>
          <p:cNvPicPr preferRelativeResize="0"/>
          <p:nvPr/>
        </p:nvPicPr>
        <p:blipFill>
          <a:blip r:embed="rId5">
            <a:alphaModFix/>
          </a:blip>
          <a:stretch>
            <a:fillRect/>
          </a:stretch>
        </p:blipFill>
        <p:spPr>
          <a:xfrm>
            <a:off x="882300" y="3652950"/>
            <a:ext cx="1280400" cy="1137000"/>
          </a:xfrm>
          <a:prstGeom prst="rect">
            <a:avLst/>
          </a:prstGeom>
          <a:noFill/>
          <a:ln>
            <a:noFill/>
          </a:ln>
        </p:spPr>
      </p:pic>
      <p:pic>
        <p:nvPicPr>
          <p:cNvPr id="523" name="Google Shape;523;p36"/>
          <p:cNvPicPr preferRelativeResize="0"/>
          <p:nvPr/>
        </p:nvPicPr>
        <p:blipFill>
          <a:blip r:embed="rId6">
            <a:alphaModFix/>
          </a:blip>
          <a:stretch>
            <a:fillRect/>
          </a:stretch>
        </p:blipFill>
        <p:spPr>
          <a:xfrm>
            <a:off x="6524098" y="3596872"/>
            <a:ext cx="1660098" cy="1193074"/>
          </a:xfrm>
          <a:prstGeom prst="rect">
            <a:avLst/>
          </a:prstGeom>
          <a:noFill/>
          <a:ln>
            <a:noFill/>
          </a:ln>
        </p:spPr>
      </p:pic>
      <p:grpSp>
        <p:nvGrpSpPr>
          <p:cNvPr id="524" name="Google Shape;524;p36"/>
          <p:cNvGrpSpPr/>
          <p:nvPr/>
        </p:nvGrpSpPr>
        <p:grpSpPr>
          <a:xfrm>
            <a:off x="-251080" y="4435670"/>
            <a:ext cx="1566222" cy="336876"/>
            <a:chOff x="-145925" y="-62768"/>
            <a:chExt cx="3906764" cy="840300"/>
          </a:xfrm>
        </p:grpSpPr>
        <p:sp>
          <p:nvSpPr>
            <p:cNvPr id="525" name="Google Shape;525;p36"/>
            <p:cNvSpPr/>
            <p:nvPr/>
          </p:nvSpPr>
          <p:spPr>
            <a:xfrm>
              <a:off x="-145925" y="-62768"/>
              <a:ext cx="21789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1970152" y="-62768"/>
              <a:ext cx="9267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2834139" y="-62768"/>
              <a:ext cx="9267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6"/>
          <p:cNvSpPr/>
          <p:nvPr/>
        </p:nvSpPr>
        <p:spPr>
          <a:xfrm>
            <a:off x="6446327" y="4098775"/>
            <a:ext cx="628500" cy="3369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04;p36">
            <a:extLst>
              <a:ext uri="{FF2B5EF4-FFF2-40B4-BE49-F238E27FC236}">
                <a16:creationId xmlns:a16="http://schemas.microsoft.com/office/drawing/2014/main" id="{33404E5F-72EC-F75A-B32A-E3ECCC5FB4DB}"/>
              </a:ext>
            </a:extLst>
          </p:cNvPr>
          <p:cNvGrpSpPr/>
          <p:nvPr/>
        </p:nvGrpSpPr>
        <p:grpSpPr>
          <a:xfrm>
            <a:off x="2704402" y="1234687"/>
            <a:ext cx="1899900" cy="1897097"/>
            <a:chOff x="712549" y="1344859"/>
            <a:chExt cx="1899900" cy="1897097"/>
          </a:xfrm>
        </p:grpSpPr>
        <p:sp>
          <p:nvSpPr>
            <p:cNvPr id="3" name="Google Shape;505;p36">
              <a:extLst>
                <a:ext uri="{FF2B5EF4-FFF2-40B4-BE49-F238E27FC236}">
                  <a16:creationId xmlns:a16="http://schemas.microsoft.com/office/drawing/2014/main" id="{17B5BF8F-1EB1-5E2E-31EC-942374EC3FA4}"/>
                </a:ext>
              </a:extLst>
            </p:cNvPr>
            <p:cNvSpPr/>
            <p:nvPr/>
          </p:nvSpPr>
          <p:spPr>
            <a:xfrm>
              <a:off x="1169749" y="1344859"/>
              <a:ext cx="985500" cy="9855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5"/>
                  </a:solidFill>
                  <a:latin typeface="Inter"/>
                  <a:ea typeface="Inter"/>
                  <a:cs typeface="Inter"/>
                  <a:sym typeface="Inter"/>
                </a:rPr>
                <a:t>2</a:t>
              </a:r>
              <a:endParaRPr sz="2400" b="1">
                <a:solidFill>
                  <a:schemeClr val="accent5"/>
                </a:solidFill>
                <a:latin typeface="Inter"/>
                <a:ea typeface="Inter"/>
                <a:cs typeface="Inter"/>
                <a:sym typeface="Inter"/>
              </a:endParaRPr>
            </a:p>
          </p:txBody>
        </p:sp>
        <p:sp>
          <p:nvSpPr>
            <p:cNvPr id="4" name="Google Shape;507;p36">
              <a:extLst>
                <a:ext uri="{FF2B5EF4-FFF2-40B4-BE49-F238E27FC236}">
                  <a16:creationId xmlns:a16="http://schemas.microsoft.com/office/drawing/2014/main" id="{2E720EB0-617D-0DB1-8405-EB9BD96BFBD3}"/>
                </a:ext>
              </a:extLst>
            </p:cNvPr>
            <p:cNvSpPr txBox="1"/>
            <p:nvPr/>
          </p:nvSpPr>
          <p:spPr>
            <a:xfrm>
              <a:off x="712549" y="2364756"/>
              <a:ext cx="1899900" cy="8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1"/>
                  </a:solidFill>
                  <a:latin typeface="Inter" panose="020B0604020202020204" charset="0"/>
                  <a:ea typeface="Inter" panose="020B0604020202020204" charset="0"/>
                  <a:cs typeface="Karla"/>
                  <a:sym typeface="Karla"/>
                </a:rPr>
                <a:t>TỔNG QUAN PHƯƠNG PHÁP MCCABE - THIELE</a:t>
              </a:r>
              <a:endParaRPr sz="1500">
                <a:solidFill>
                  <a:schemeClr val="lt1"/>
                </a:solidFill>
                <a:latin typeface="Inter" panose="020B0604020202020204" charset="0"/>
                <a:ea typeface="Inter" panose="020B0604020202020204" charset="0"/>
                <a:cs typeface="Karla"/>
                <a:sym typeface="Karla"/>
              </a:endParaRPr>
            </a:p>
          </p:txBody>
        </p:sp>
      </p:grpSp>
      <p:grpSp>
        <p:nvGrpSpPr>
          <p:cNvPr id="5" name="Google Shape;504;p36">
            <a:extLst>
              <a:ext uri="{FF2B5EF4-FFF2-40B4-BE49-F238E27FC236}">
                <a16:creationId xmlns:a16="http://schemas.microsoft.com/office/drawing/2014/main" id="{0270574A-729A-6B2A-9537-E79B31F2F36F}"/>
              </a:ext>
            </a:extLst>
          </p:cNvPr>
          <p:cNvGrpSpPr/>
          <p:nvPr/>
        </p:nvGrpSpPr>
        <p:grpSpPr>
          <a:xfrm>
            <a:off x="4575190" y="1234687"/>
            <a:ext cx="1899900" cy="1897097"/>
            <a:chOff x="712549" y="1344859"/>
            <a:chExt cx="1899900" cy="1897097"/>
          </a:xfrm>
        </p:grpSpPr>
        <p:sp>
          <p:nvSpPr>
            <p:cNvPr id="6" name="Google Shape;505;p36">
              <a:extLst>
                <a:ext uri="{FF2B5EF4-FFF2-40B4-BE49-F238E27FC236}">
                  <a16:creationId xmlns:a16="http://schemas.microsoft.com/office/drawing/2014/main" id="{719495E6-9985-DB18-E21E-224EA5174E3C}"/>
                </a:ext>
              </a:extLst>
            </p:cNvPr>
            <p:cNvSpPr/>
            <p:nvPr/>
          </p:nvSpPr>
          <p:spPr>
            <a:xfrm>
              <a:off x="1169749" y="1344859"/>
              <a:ext cx="985500" cy="9855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5"/>
                  </a:solidFill>
                  <a:latin typeface="Inter"/>
                  <a:ea typeface="Inter"/>
                  <a:cs typeface="Inter"/>
                  <a:sym typeface="Inter"/>
                </a:rPr>
                <a:t>3</a:t>
              </a:r>
              <a:endParaRPr sz="2400" b="1">
                <a:solidFill>
                  <a:schemeClr val="accent5"/>
                </a:solidFill>
                <a:latin typeface="Inter"/>
                <a:ea typeface="Inter"/>
                <a:cs typeface="Inter"/>
                <a:sym typeface="Inter"/>
              </a:endParaRPr>
            </a:p>
          </p:txBody>
        </p:sp>
        <p:sp>
          <p:nvSpPr>
            <p:cNvPr id="7" name="Google Shape;507;p36">
              <a:extLst>
                <a:ext uri="{FF2B5EF4-FFF2-40B4-BE49-F238E27FC236}">
                  <a16:creationId xmlns:a16="http://schemas.microsoft.com/office/drawing/2014/main" id="{6C23BB64-C373-D60E-5E9A-189B2DB1CDA8}"/>
                </a:ext>
              </a:extLst>
            </p:cNvPr>
            <p:cNvSpPr txBox="1"/>
            <p:nvPr/>
          </p:nvSpPr>
          <p:spPr>
            <a:xfrm>
              <a:off x="712549" y="2364756"/>
              <a:ext cx="1899900" cy="8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a:solidFill>
                    <a:schemeClr val="lt1"/>
                  </a:solidFill>
                  <a:latin typeface="Inter" panose="020B0604020202020204" charset="0"/>
                  <a:ea typeface="Inter" panose="020B0604020202020204" charset="0"/>
                  <a:cs typeface="Karla"/>
                  <a:sym typeface="Karla"/>
                </a:rPr>
                <a:t>KHẢO SÁT SỰ TÁC ĐỘNG KHI GIA NHIỆT DÒNG DẦU VÀO</a:t>
              </a:r>
            </a:p>
          </p:txBody>
        </p:sp>
      </p:grpSp>
      <p:grpSp>
        <p:nvGrpSpPr>
          <p:cNvPr id="8" name="Google Shape;504;p36">
            <a:extLst>
              <a:ext uri="{FF2B5EF4-FFF2-40B4-BE49-F238E27FC236}">
                <a16:creationId xmlns:a16="http://schemas.microsoft.com/office/drawing/2014/main" id="{B5E9F053-3776-7DFA-0EEA-498D0F4D0662}"/>
              </a:ext>
            </a:extLst>
          </p:cNvPr>
          <p:cNvGrpSpPr/>
          <p:nvPr/>
        </p:nvGrpSpPr>
        <p:grpSpPr>
          <a:xfrm>
            <a:off x="6475090" y="1234687"/>
            <a:ext cx="1948910" cy="1897097"/>
            <a:chOff x="712549" y="1344859"/>
            <a:chExt cx="1948910" cy="1897097"/>
          </a:xfrm>
        </p:grpSpPr>
        <p:sp>
          <p:nvSpPr>
            <p:cNvPr id="9" name="Google Shape;505;p36">
              <a:extLst>
                <a:ext uri="{FF2B5EF4-FFF2-40B4-BE49-F238E27FC236}">
                  <a16:creationId xmlns:a16="http://schemas.microsoft.com/office/drawing/2014/main" id="{D3BDF359-7120-8722-2454-4DBFFAB47F2C}"/>
                </a:ext>
              </a:extLst>
            </p:cNvPr>
            <p:cNvSpPr/>
            <p:nvPr/>
          </p:nvSpPr>
          <p:spPr>
            <a:xfrm>
              <a:off x="1169749" y="1344859"/>
              <a:ext cx="985500" cy="9855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5"/>
                  </a:solidFill>
                  <a:latin typeface="Inter"/>
                  <a:ea typeface="Inter"/>
                  <a:cs typeface="Inter"/>
                  <a:sym typeface="Inter"/>
                </a:rPr>
                <a:t>4</a:t>
              </a:r>
              <a:endParaRPr sz="2400" b="1">
                <a:solidFill>
                  <a:schemeClr val="accent5"/>
                </a:solidFill>
                <a:latin typeface="Inter"/>
                <a:ea typeface="Inter"/>
                <a:cs typeface="Inter"/>
                <a:sym typeface="Inter"/>
              </a:endParaRPr>
            </a:p>
          </p:txBody>
        </p:sp>
        <p:sp>
          <p:nvSpPr>
            <p:cNvPr id="10" name="Google Shape;507;p36">
              <a:extLst>
                <a:ext uri="{FF2B5EF4-FFF2-40B4-BE49-F238E27FC236}">
                  <a16:creationId xmlns:a16="http://schemas.microsoft.com/office/drawing/2014/main" id="{F65BA752-F5AB-CE51-498B-CFA7A1F32467}"/>
                </a:ext>
              </a:extLst>
            </p:cNvPr>
            <p:cNvSpPr txBox="1"/>
            <p:nvPr/>
          </p:nvSpPr>
          <p:spPr>
            <a:xfrm>
              <a:off x="712549" y="2364756"/>
              <a:ext cx="1948910" cy="8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1"/>
                  </a:solidFill>
                  <a:latin typeface="Inter" panose="020B0604020202020204" charset="0"/>
                  <a:ea typeface="Inter" panose="020B0604020202020204" charset="0"/>
                  <a:cs typeface="Karla"/>
                  <a:sym typeface="Karla"/>
                </a:rPr>
                <a:t>QUY TRÌNH TÍNH TOÁN PHƯƠNG PHÁP MCCABE - THIELE  BẰNG EXCEL VÀ PYTHON</a:t>
              </a:r>
              <a:endParaRPr sz="1500">
                <a:solidFill>
                  <a:schemeClr val="lt1"/>
                </a:solidFill>
                <a:latin typeface="Inter" panose="020B0604020202020204" charset="0"/>
                <a:ea typeface="Inter" panose="020B0604020202020204" charset="0"/>
                <a:cs typeface="Karla"/>
                <a:sym typeface="Karl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8">
            <a:extLst>
              <a:ext uri="{FF2B5EF4-FFF2-40B4-BE49-F238E27FC236}">
                <a16:creationId xmlns:a16="http://schemas.microsoft.com/office/drawing/2014/main" id="{4A3972BD-A219-017A-4069-EFFE18BB1413}"/>
              </a:ext>
            </a:extLst>
          </p:cNvPr>
          <p:cNvSpPr txBox="1">
            <a:spLocks noChangeArrowheads="1"/>
          </p:cNvSpPr>
          <p:nvPr/>
        </p:nvSpPr>
        <p:spPr bwMode="auto">
          <a:xfrm>
            <a:off x="199754" y="81536"/>
            <a:ext cx="83518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 typeface="Arial" panose="020B0604020202020204" pitchFamily="34" charset="0"/>
              <a:buNone/>
            </a:pPr>
            <a:r>
              <a:rPr lang="en-US" altLang="ja-JP" sz="2100" b="1">
                <a:solidFill>
                  <a:srgbClr val="0000CC"/>
                </a:solidFill>
              </a:rPr>
              <a:t>Quy trình tính toán </a:t>
            </a:r>
          </a:p>
        </p:txBody>
      </p:sp>
      <p:sp>
        <p:nvSpPr>
          <p:cNvPr id="129" name="AutoShape 184">
            <a:extLst>
              <a:ext uri="{FF2B5EF4-FFF2-40B4-BE49-F238E27FC236}">
                <a16:creationId xmlns:a16="http://schemas.microsoft.com/office/drawing/2014/main" id="{3FD06B44-CC64-4C64-C8E9-F9DD2597D360}"/>
              </a:ext>
            </a:extLst>
          </p:cNvPr>
          <p:cNvSpPr/>
          <p:nvPr/>
        </p:nvSpPr>
        <p:spPr>
          <a:xfrm>
            <a:off x="3592990" y="746925"/>
            <a:ext cx="2000132" cy="347981"/>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Vẽ các đường </a:t>
            </a:r>
            <a:r>
              <a:rPr lang="en-US" sz="1100" b="1" i="1">
                <a:effectLst/>
                <a:latin typeface="Times New Roman" panose="02020603050405020304" pitchFamily="18" charset="0"/>
                <a:ea typeface="Calibri" panose="020F0502020204030204" pitchFamily="34" charset="0"/>
                <a:cs typeface="Times New Roman" panose="02020603050405020304" pitchFamily="18" charset="0"/>
              </a:rPr>
              <a:t>x</a:t>
            </a:r>
            <a:r>
              <a:rPr lang="en-US" sz="1100" b="1" i="1" baseline="-25000">
                <a:effectLst/>
                <a:latin typeface="Times New Roman" panose="02020603050405020304" pitchFamily="18" charset="0"/>
                <a:ea typeface="Calibri" panose="020F0502020204030204" pitchFamily="34" charset="0"/>
                <a:cs typeface="Times New Roman" panose="02020603050405020304" pitchFamily="18" charset="0"/>
              </a:rPr>
              <a:t>B</a:t>
            </a:r>
            <a:r>
              <a:rPr lang="en-US" sz="1100" b="1" i="1">
                <a:effectLst/>
                <a:latin typeface="Times New Roman" panose="02020603050405020304" pitchFamily="18" charset="0"/>
                <a:ea typeface="Calibri" panose="020F0502020204030204" pitchFamily="34" charset="0"/>
                <a:cs typeface="Times New Roman" panose="02020603050405020304" pitchFamily="18" charset="0"/>
              </a:rPr>
              <a:t>, x</a:t>
            </a:r>
            <a:r>
              <a:rPr lang="en-US" sz="1100" b="1" i="1" baseline="-25000">
                <a:effectLst/>
                <a:latin typeface="Times New Roman" panose="02020603050405020304" pitchFamily="18" charset="0"/>
                <a:ea typeface="Calibri" panose="020F0502020204030204" pitchFamily="34" charset="0"/>
                <a:cs typeface="Times New Roman" panose="02020603050405020304" pitchFamily="18" charset="0"/>
              </a:rPr>
              <a:t>F</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 và </a:t>
            </a:r>
            <a:r>
              <a:rPr lang="en-US" sz="1100" b="1" i="1">
                <a:effectLst/>
                <a:latin typeface="Times New Roman" panose="02020603050405020304" pitchFamily="18" charset="0"/>
                <a:ea typeface="Calibri" panose="020F0502020204030204" pitchFamily="34" charset="0"/>
                <a:cs typeface="Times New Roman" panose="02020603050405020304" pitchFamily="18" charset="0"/>
              </a:rPr>
              <a:t>x</a:t>
            </a:r>
            <a:r>
              <a:rPr lang="en-US" sz="1100" b="1" i="1" baseline="-25000">
                <a:effectLst/>
                <a:latin typeface="Times New Roman" panose="02020603050405020304" pitchFamily="18" charset="0"/>
                <a:ea typeface="Calibri" panose="020F0502020204030204" pitchFamily="34" charset="0"/>
                <a:cs typeface="Times New Roman" panose="02020603050405020304" pitchFamily="18" charset="0"/>
              </a:rPr>
              <a:t>D</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3" name="AutoShape 184">
                <a:extLst>
                  <a:ext uri="{FF2B5EF4-FFF2-40B4-BE49-F238E27FC236}">
                    <a16:creationId xmlns:a16="http://schemas.microsoft.com/office/drawing/2014/main" id="{3B32387B-3466-16C5-0E92-DAF31AD2C01C}"/>
                  </a:ext>
                </a:extLst>
              </p:cNvPr>
              <p:cNvSpPr/>
              <p:nvPr/>
            </p:nvSpPr>
            <p:spPr>
              <a:xfrm>
                <a:off x="6159509" y="593147"/>
                <a:ext cx="1685540" cy="570688"/>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900" i="1">
                    <a:effectLst/>
                    <a:latin typeface="Times New Roman" panose="02020603050405020304" pitchFamily="18" charset="0"/>
                    <a:ea typeface="Calibri" panose="020F0502020204030204" pitchFamily="34" charset="0"/>
                    <a:cs typeface="Times New Roman" panose="02020603050405020304" pitchFamily="18" charset="0"/>
                  </a:rPr>
                  <a:t>Vẽ đường qline dựa trên PT:</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900" i="1">
                    <a:effectLst/>
                    <a:latin typeface="Cambria Math" panose="02040503050406030204" pitchFamily="18" charset="0"/>
                    <a:ea typeface="Calibri" panose="020F0502020204030204" pitchFamily="34" charset="0"/>
                    <a:cs typeface="Times New Roman" panose="02020603050405020304" pitchFamily="18" charset="0"/>
                  </a:rPr>
                  <a:t> </a:t>
                </a:r>
                <a14:m>
                  <m:oMath xmlns:m="http://schemas.openxmlformats.org/officeDocument/2006/math">
                    <m:r>
                      <a:rPr lang="en-US" sz="900" i="1">
                        <a:effectLst/>
                        <a:latin typeface="Cambria Math" panose="02040503050406030204" pitchFamily="18" charset="0"/>
                        <a:ea typeface="Calibri" panose="020F0502020204030204" pitchFamily="34" charset="0"/>
                        <a:cs typeface="Times New Roman" panose="02020603050405020304" pitchFamily="18" charset="0"/>
                      </a:rPr>
                      <m:t>𝑦</m:t>
                    </m:r>
                    <m:r>
                      <a:rPr lang="en-US" sz="9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vi-VN" sz="9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900" i="1">
                            <a:effectLst/>
                            <a:latin typeface="Cambria Math" panose="02040503050406030204" pitchFamily="18" charset="0"/>
                            <a:ea typeface="Calibri" panose="020F0502020204030204" pitchFamily="34" charset="0"/>
                            <a:cs typeface="Times New Roman" panose="02020603050405020304" pitchFamily="18" charset="0"/>
                          </a:rPr>
                          <m:t>𝑞</m:t>
                        </m:r>
                      </m:num>
                      <m:den>
                        <m:r>
                          <a:rPr lang="en-US" sz="900" i="1">
                            <a:effectLst/>
                            <a:latin typeface="Cambria Math" panose="02040503050406030204" pitchFamily="18" charset="0"/>
                            <a:ea typeface="Calibri" panose="020F0502020204030204" pitchFamily="34" charset="0"/>
                            <a:cs typeface="Times New Roman" panose="02020603050405020304" pitchFamily="18" charset="0"/>
                          </a:rPr>
                          <m:t>𝑞</m:t>
                        </m:r>
                        <m:r>
                          <a:rPr lang="en-US" sz="900" i="1">
                            <a:effectLst/>
                            <a:latin typeface="Cambria Math" panose="02040503050406030204" pitchFamily="18" charset="0"/>
                            <a:ea typeface="Calibri" panose="020F0502020204030204" pitchFamily="34" charset="0"/>
                            <a:cs typeface="Times New Roman" panose="02020603050405020304" pitchFamily="18" charset="0"/>
                          </a:rPr>
                          <m:t>−1</m:t>
                        </m:r>
                      </m:den>
                    </m:f>
                    <m:r>
                      <a:rPr lang="en-US" sz="900" i="1">
                        <a:effectLst/>
                        <a:latin typeface="Cambria Math" panose="02040503050406030204" pitchFamily="18" charset="0"/>
                        <a:ea typeface="Calibri" panose="020F0502020204030204" pitchFamily="34" charset="0"/>
                        <a:cs typeface="Times New Roman" panose="02020603050405020304" pitchFamily="18" charset="0"/>
                      </a:rPr>
                      <m:t>𝑥</m:t>
                    </m:r>
                    <m:r>
                      <a:rPr lang="en-US" sz="9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vi-VN" sz="9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vi-VN" sz="9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9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900" i="1">
                                <a:effectLst/>
                                <a:latin typeface="Cambria Math" panose="02040503050406030204" pitchFamily="18" charset="0"/>
                                <a:ea typeface="Calibri" panose="020F0502020204030204" pitchFamily="34" charset="0"/>
                                <a:cs typeface="Times New Roman" panose="02020603050405020304" pitchFamily="18" charset="0"/>
                              </a:rPr>
                              <m:t>𝑓</m:t>
                            </m:r>
                          </m:sub>
                        </m:sSub>
                      </m:num>
                      <m:den>
                        <m:r>
                          <a:rPr lang="en-US" sz="900" i="1">
                            <a:effectLst/>
                            <a:latin typeface="Cambria Math" panose="02040503050406030204" pitchFamily="18" charset="0"/>
                            <a:ea typeface="Calibri" panose="020F0502020204030204" pitchFamily="34" charset="0"/>
                            <a:cs typeface="Times New Roman" panose="02020603050405020304" pitchFamily="18" charset="0"/>
                          </a:rPr>
                          <m:t>1−</m:t>
                        </m:r>
                        <m:r>
                          <a:rPr lang="en-US" sz="900" i="1">
                            <a:effectLst/>
                            <a:latin typeface="Cambria Math" panose="02040503050406030204" pitchFamily="18" charset="0"/>
                            <a:ea typeface="Calibri" panose="020F0502020204030204" pitchFamily="34" charset="0"/>
                            <a:cs typeface="Times New Roman" panose="02020603050405020304" pitchFamily="18" charset="0"/>
                          </a:rPr>
                          <m:t>𝑞</m:t>
                        </m:r>
                      </m:den>
                    </m:f>
                  </m:oMath>
                </a14:m>
                <a:endParaRPr lang="vi-VN" sz="9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3" name="AutoShape 184">
                <a:extLst>
                  <a:ext uri="{FF2B5EF4-FFF2-40B4-BE49-F238E27FC236}">
                    <a16:creationId xmlns:a16="http://schemas.microsoft.com/office/drawing/2014/main" id="{3B32387B-3466-16C5-0E92-DAF31AD2C01C}"/>
                  </a:ext>
                </a:extLst>
              </p:cNvPr>
              <p:cNvSpPr>
                <a:spLocks noRot="1" noChangeAspect="1" noMove="1" noResize="1" noEditPoints="1" noAdjustHandles="1" noChangeArrowheads="1" noChangeShapeType="1" noTextEdit="1"/>
              </p:cNvSpPr>
              <p:nvPr/>
            </p:nvSpPr>
            <p:spPr>
              <a:xfrm>
                <a:off x="6159509" y="593147"/>
                <a:ext cx="1685540" cy="570688"/>
              </a:xfrm>
              <a:prstGeom prst="roundRect">
                <a:avLst>
                  <a:gd name="adj" fmla="val 16667"/>
                </a:avLst>
              </a:prstGeom>
              <a:blipFill>
                <a:blip r:embed="rId2"/>
                <a:stretch>
                  <a:fillRect b="-1042"/>
                </a:stretch>
              </a:blipFill>
              <a:ln w="9525" cap="flat" cmpd="sng">
                <a:solidFill>
                  <a:srgbClr val="000000"/>
                </a:solidFill>
                <a:prstDash val="solid"/>
                <a:headEnd type="none" w="med" len="med"/>
                <a:tailEnd type="none" w="med" len="med"/>
              </a:ln>
            </p:spPr>
            <p:txBody>
              <a:bodyPr/>
              <a:lstStyle/>
              <a:p>
                <a:r>
                  <a:rPr lang="vi-VN">
                    <a:noFill/>
                  </a:rPr>
                  <a:t> </a:t>
                </a:r>
              </a:p>
            </p:txBody>
          </p:sp>
        </mc:Fallback>
      </mc:AlternateContent>
      <p:sp>
        <p:nvSpPr>
          <p:cNvPr id="137" name="AutoShape 184">
            <a:extLst>
              <a:ext uri="{FF2B5EF4-FFF2-40B4-BE49-F238E27FC236}">
                <a16:creationId xmlns:a16="http://schemas.microsoft.com/office/drawing/2014/main" id="{9A05C3BA-F146-D1D4-F935-CE08794A3B42}"/>
              </a:ext>
            </a:extLst>
          </p:cNvPr>
          <p:cNvSpPr/>
          <p:nvPr/>
        </p:nvSpPr>
        <p:spPr>
          <a:xfrm>
            <a:off x="4970154" y="1647146"/>
            <a:ext cx="2378710" cy="437062"/>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Xác định giao điểm giữa qline và đường cong cân bằng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7" name="Arrow: Bent 146">
            <a:extLst>
              <a:ext uri="{FF2B5EF4-FFF2-40B4-BE49-F238E27FC236}">
                <a16:creationId xmlns:a16="http://schemas.microsoft.com/office/drawing/2014/main" id="{8F03BDCC-C816-6109-F6B0-E2C747B27A0A}"/>
              </a:ext>
            </a:extLst>
          </p:cNvPr>
          <p:cNvSpPr/>
          <p:nvPr/>
        </p:nvSpPr>
        <p:spPr>
          <a:xfrm rot="10800000">
            <a:off x="5442251" y="3271362"/>
            <a:ext cx="1965864" cy="879590"/>
          </a:xfrm>
          <a:prstGeom prst="bentArrow">
            <a:avLst>
              <a:gd name="adj1" fmla="val 33961"/>
              <a:gd name="adj2" fmla="val 25000"/>
              <a:gd name="adj3" fmla="val 25000"/>
              <a:gd name="adj4" fmla="val 28563"/>
            </a:avLst>
          </a:prstGeom>
          <a:solidFill>
            <a:srgbClr val="F3846E"/>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ct val="107000"/>
              </a:lnSpc>
              <a:spcAft>
                <a:spcPts val="800"/>
              </a:spcAft>
            </a:pPr>
            <a:r>
              <a:rPr lang="en-US" sz="1100">
                <a:effectLst/>
                <a:ea typeface="Calibri" panose="020F0502020204030204" pitchFamily="34" charset="0"/>
                <a:cs typeface="Times New Roman" panose="02020603050405020304" pitchFamily="18" charset="0"/>
              </a:rPr>
              <a:t> </a:t>
            </a:r>
            <a:endParaRPr lang="vi-VN" sz="1100">
              <a:effectLst/>
              <a:ea typeface="Calibri" panose="020F0502020204030204" pitchFamily="34" charset="0"/>
              <a:cs typeface="Times New Roman" panose="02020603050405020304" pitchFamily="18" charset="0"/>
            </a:endParaRPr>
          </a:p>
        </p:txBody>
      </p:sp>
      <p:sp>
        <p:nvSpPr>
          <p:cNvPr id="162" name="Down Arrow 44">
            <a:extLst>
              <a:ext uri="{FF2B5EF4-FFF2-40B4-BE49-F238E27FC236}">
                <a16:creationId xmlns:a16="http://schemas.microsoft.com/office/drawing/2014/main" id="{F78C03D1-48F5-4AB1-18F3-828FB0CE217D}"/>
              </a:ext>
            </a:extLst>
          </p:cNvPr>
          <p:cNvSpPr/>
          <p:nvPr/>
        </p:nvSpPr>
        <p:spPr bwMode="auto">
          <a:xfrm rot="5400000">
            <a:off x="4582418" y="1690951"/>
            <a:ext cx="212725" cy="401466"/>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163" name="Down Arrow 44">
            <a:extLst>
              <a:ext uri="{FF2B5EF4-FFF2-40B4-BE49-F238E27FC236}">
                <a16:creationId xmlns:a16="http://schemas.microsoft.com/office/drawing/2014/main" id="{309779FF-4587-5880-B0EE-D549112E2481}"/>
              </a:ext>
            </a:extLst>
          </p:cNvPr>
          <p:cNvSpPr/>
          <p:nvPr/>
        </p:nvSpPr>
        <p:spPr bwMode="auto">
          <a:xfrm>
            <a:off x="6895916" y="1208445"/>
            <a:ext cx="212725" cy="392482"/>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164" name="Down Arrow 44">
            <a:extLst>
              <a:ext uri="{FF2B5EF4-FFF2-40B4-BE49-F238E27FC236}">
                <a16:creationId xmlns:a16="http://schemas.microsoft.com/office/drawing/2014/main" id="{C7FC0738-7DA9-14DC-E2FE-9A12F049E17A}"/>
              </a:ext>
            </a:extLst>
          </p:cNvPr>
          <p:cNvSpPr/>
          <p:nvPr/>
        </p:nvSpPr>
        <p:spPr bwMode="auto">
          <a:xfrm rot="16200000">
            <a:off x="3236818" y="757966"/>
            <a:ext cx="212725" cy="395284"/>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166" name="Down Arrow 44">
            <a:extLst>
              <a:ext uri="{FF2B5EF4-FFF2-40B4-BE49-F238E27FC236}">
                <a16:creationId xmlns:a16="http://schemas.microsoft.com/office/drawing/2014/main" id="{5AB5A366-CD4D-B52A-BAB9-AC15637CE1F1}"/>
              </a:ext>
            </a:extLst>
          </p:cNvPr>
          <p:cNvSpPr/>
          <p:nvPr/>
        </p:nvSpPr>
        <p:spPr bwMode="auto">
          <a:xfrm rot="16200000">
            <a:off x="5792688" y="705458"/>
            <a:ext cx="212725" cy="406095"/>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168" name="Down Arrow 44">
            <a:extLst>
              <a:ext uri="{FF2B5EF4-FFF2-40B4-BE49-F238E27FC236}">
                <a16:creationId xmlns:a16="http://schemas.microsoft.com/office/drawing/2014/main" id="{35A28331-01C9-3277-1657-4105F631A470}"/>
              </a:ext>
            </a:extLst>
          </p:cNvPr>
          <p:cNvSpPr/>
          <p:nvPr/>
        </p:nvSpPr>
        <p:spPr bwMode="auto">
          <a:xfrm rot="5400000">
            <a:off x="2338376" y="1690891"/>
            <a:ext cx="205372" cy="394233"/>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174" name="Rectangle: Rounded Corners 173">
            <a:extLst>
              <a:ext uri="{FF2B5EF4-FFF2-40B4-BE49-F238E27FC236}">
                <a16:creationId xmlns:a16="http://schemas.microsoft.com/office/drawing/2014/main" id="{7FECB7BB-D56A-825F-437F-5B8208D7B4D0}"/>
              </a:ext>
            </a:extLst>
          </p:cNvPr>
          <p:cNvSpPr/>
          <p:nvPr/>
        </p:nvSpPr>
        <p:spPr>
          <a:xfrm>
            <a:off x="0" y="-91660"/>
            <a:ext cx="761357" cy="2213058"/>
          </a:xfrm>
          <a:prstGeom prst="roundRect">
            <a:avLst/>
          </a:prstGeom>
          <a:solidFill>
            <a:srgbClr val="FFFFFF"/>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6" name="AutoShape 177">
            <a:extLst>
              <a:ext uri="{FF2B5EF4-FFF2-40B4-BE49-F238E27FC236}">
                <a16:creationId xmlns:a16="http://schemas.microsoft.com/office/drawing/2014/main" id="{58F89DC0-B731-A3D4-35BE-7718940823CD}"/>
              </a:ext>
            </a:extLst>
          </p:cNvPr>
          <p:cNvSpPr/>
          <p:nvPr/>
        </p:nvSpPr>
        <p:spPr>
          <a:xfrm>
            <a:off x="218107" y="809564"/>
            <a:ext cx="2808496" cy="264160"/>
          </a:xfrm>
          <a:prstGeom prst="roundRect">
            <a:avLst>
              <a:gd name="adj" fmla="val 16667"/>
            </a:avLst>
          </a:prstGeom>
          <a:solidFill>
            <a:srgbClr val="F2DBDB"/>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Vẽ đường cân bằng trạng thái và đường y = x</a:t>
            </a:r>
            <a:endParaRPr lang="vi-VN" sz="105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0" name="AutoShape 184">
            <a:extLst>
              <a:ext uri="{FF2B5EF4-FFF2-40B4-BE49-F238E27FC236}">
                <a16:creationId xmlns:a16="http://schemas.microsoft.com/office/drawing/2014/main" id="{015DB5C8-0243-3D93-3F61-06389A8DC91B}"/>
              </a:ext>
            </a:extLst>
          </p:cNvPr>
          <p:cNvSpPr/>
          <p:nvPr/>
        </p:nvSpPr>
        <p:spPr>
          <a:xfrm>
            <a:off x="490852" y="1741203"/>
            <a:ext cx="1640404" cy="277813"/>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900" i="1">
                <a:effectLst/>
                <a:latin typeface="Times New Roman" panose="02020603050405020304" pitchFamily="18" charset="0"/>
                <a:ea typeface="Calibri" panose="020F0502020204030204" pitchFamily="34" charset="0"/>
                <a:cs typeface="Times New Roman" panose="02020603050405020304" pitchFamily="18" charset="0"/>
              </a:rPr>
              <a:t>Xác định R từ Rmin</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6" name="AutoShape 184">
            <a:extLst>
              <a:ext uri="{FF2B5EF4-FFF2-40B4-BE49-F238E27FC236}">
                <a16:creationId xmlns:a16="http://schemas.microsoft.com/office/drawing/2014/main" id="{E108C735-C96C-9082-DC75-31D9DC5D4508}"/>
              </a:ext>
            </a:extLst>
          </p:cNvPr>
          <p:cNvSpPr/>
          <p:nvPr/>
        </p:nvSpPr>
        <p:spPr>
          <a:xfrm rot="16200000">
            <a:off x="3257935" y="1061812"/>
            <a:ext cx="610357" cy="1688589"/>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nSpc>
                <a:spcPct val="107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Tìm phương trình Rectifying với Rmin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7" name="Down Arrow 44">
            <a:extLst>
              <a:ext uri="{FF2B5EF4-FFF2-40B4-BE49-F238E27FC236}">
                <a16:creationId xmlns:a16="http://schemas.microsoft.com/office/drawing/2014/main" id="{F29EB6AD-325F-1ED6-42FE-762109C4D4E7}"/>
              </a:ext>
            </a:extLst>
          </p:cNvPr>
          <p:cNvSpPr/>
          <p:nvPr/>
        </p:nvSpPr>
        <p:spPr bwMode="auto">
          <a:xfrm>
            <a:off x="1269075" y="2122142"/>
            <a:ext cx="212725" cy="304800"/>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mc:AlternateContent xmlns:mc="http://schemas.openxmlformats.org/markup-compatibility/2006" xmlns:a14="http://schemas.microsoft.com/office/drawing/2010/main">
        <mc:Choice Requires="a14">
          <p:sp>
            <p:nvSpPr>
              <p:cNvPr id="192" name="AutoShape 184">
                <a:extLst>
                  <a:ext uri="{FF2B5EF4-FFF2-40B4-BE49-F238E27FC236}">
                    <a16:creationId xmlns:a16="http://schemas.microsoft.com/office/drawing/2014/main" id="{9985E7C7-7F9F-1FCB-A795-1C51144DE184}"/>
                  </a:ext>
                </a:extLst>
              </p:cNvPr>
              <p:cNvSpPr/>
              <p:nvPr/>
            </p:nvSpPr>
            <p:spPr>
              <a:xfrm>
                <a:off x="147250" y="2517897"/>
                <a:ext cx="2571569" cy="1029976"/>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Thiết lập phương trình và vẽ đường Rectifying với R dựa trên CT:</a:t>
                </a: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t>𝑅</m:t>
                          </m:r>
                        </m:num>
                        <m:den>
                          <m: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t>𝑅</m:t>
                          </m:r>
                          <m:r>
                            <a:rPr lang="vi-VN" sz="1100" b="0" i="1" smtClean="0">
                              <a:effectLst/>
                              <a:latin typeface="Cambria Math" panose="02040503050406030204" pitchFamily="18" charset="0"/>
                              <a:ea typeface="Calibri" panose="020F0502020204030204" pitchFamily="34" charset="0"/>
                              <a:cs typeface="Times New Roman" panose="02020603050405020304" pitchFamily="18" charset="0"/>
                            </a:rPr>
                            <m:t>+1</m:t>
                          </m:r>
                        </m:den>
                      </m:f>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𝑥</m:t>
                      </m:r>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1</m:t>
                          </m:r>
                        </m:num>
                        <m:den>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𝑅</m:t>
                          </m:r>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+1</m:t>
                          </m:r>
                        </m:den>
                      </m:f>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vi-VN" sz="1100" b="0" i="1" smtClean="0">
                              <a:effectLst/>
                              <a:latin typeface="Cambria Math" panose="02040503050406030204" pitchFamily="18" charset="0"/>
                              <a:ea typeface="Cambria Math" panose="02040503050406030204" pitchFamily="18" charset="0"/>
                              <a:cs typeface="Times New Roman" panose="02020603050405020304" pitchFamily="18" charset="0"/>
                            </a:rPr>
                            <m:t>𝐷</m:t>
                          </m:r>
                        </m:sub>
                      </m:sSub>
                    </m:oMath>
                  </m:oMathPara>
                </a14:m>
                <a:endParaRPr lang="vi-VN" sz="1100" i="1">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92" name="AutoShape 184">
                <a:extLst>
                  <a:ext uri="{FF2B5EF4-FFF2-40B4-BE49-F238E27FC236}">
                    <a16:creationId xmlns:a16="http://schemas.microsoft.com/office/drawing/2014/main" id="{9985E7C7-7F9F-1FCB-A795-1C51144DE184}"/>
                  </a:ext>
                </a:extLst>
              </p:cNvPr>
              <p:cNvSpPr>
                <a:spLocks noRot="1" noChangeAspect="1" noMove="1" noResize="1" noEditPoints="1" noAdjustHandles="1" noChangeArrowheads="1" noChangeShapeType="1" noTextEdit="1"/>
              </p:cNvSpPr>
              <p:nvPr/>
            </p:nvSpPr>
            <p:spPr>
              <a:xfrm>
                <a:off x="147250" y="2517897"/>
                <a:ext cx="2571569" cy="1029976"/>
              </a:xfrm>
              <a:prstGeom prst="roundRect">
                <a:avLst>
                  <a:gd name="adj" fmla="val 16667"/>
                </a:avLst>
              </a:prstGeom>
              <a:blipFill>
                <a:blip r:embed="rId3"/>
                <a:stretch>
                  <a:fillRect/>
                </a:stretch>
              </a:blipFill>
              <a:ln w="9525" cap="flat" cmpd="sng">
                <a:solidFill>
                  <a:srgbClr val="000000"/>
                </a:solidFill>
                <a:prstDash val="solid"/>
                <a:headEnd type="none" w="med" len="med"/>
                <a:tailEnd type="none" w="med" len="med"/>
              </a:ln>
            </p:spPr>
            <p:txBody>
              <a:bodyPr/>
              <a:lstStyle/>
              <a:p>
                <a:r>
                  <a:rPr lang="vi-VN">
                    <a:noFill/>
                  </a:rPr>
                  <a:t> </a:t>
                </a:r>
              </a:p>
            </p:txBody>
          </p:sp>
        </mc:Fallback>
      </mc:AlternateContent>
      <p:sp>
        <p:nvSpPr>
          <p:cNvPr id="198" name="AutoShape 184">
            <a:extLst>
              <a:ext uri="{FF2B5EF4-FFF2-40B4-BE49-F238E27FC236}">
                <a16:creationId xmlns:a16="http://schemas.microsoft.com/office/drawing/2014/main" id="{926F1185-15B3-ECE0-BA20-C732874492CA}"/>
              </a:ext>
            </a:extLst>
          </p:cNvPr>
          <p:cNvSpPr/>
          <p:nvPr/>
        </p:nvSpPr>
        <p:spPr>
          <a:xfrm>
            <a:off x="3317928" y="2727167"/>
            <a:ext cx="2378075" cy="544195"/>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Xác định giao điểm giữa qline và đường </a:t>
            </a:r>
            <a:r>
              <a:rPr lang="en-US" sz="1100" i="1">
                <a:latin typeface="Times New Roman" panose="02020603050405020304" pitchFamily="18" charset="0"/>
                <a:ea typeface="Calibri" panose="020F0502020204030204" pitchFamily="34" charset="0"/>
                <a:cs typeface="Times New Roman" panose="02020603050405020304" pitchFamily="18" charset="0"/>
              </a:rPr>
              <a:t>Rectifying với R</a:t>
            </a:r>
          </a:p>
          <a:p>
            <a:pPr algn="ctr">
              <a:lnSpc>
                <a:spcPct val="107000"/>
              </a:lnSpc>
              <a:spcAft>
                <a:spcPts val="800"/>
              </a:spcAft>
            </a:pPr>
            <a:endParaRPr lang="vi-V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 </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9" name="Down Arrow 44">
            <a:extLst>
              <a:ext uri="{FF2B5EF4-FFF2-40B4-BE49-F238E27FC236}">
                <a16:creationId xmlns:a16="http://schemas.microsoft.com/office/drawing/2014/main" id="{D1EFC54C-F195-0100-5C39-C29766912A8D}"/>
              </a:ext>
            </a:extLst>
          </p:cNvPr>
          <p:cNvSpPr/>
          <p:nvPr/>
        </p:nvSpPr>
        <p:spPr bwMode="auto">
          <a:xfrm rot="16200000">
            <a:off x="2910400" y="2746690"/>
            <a:ext cx="207196" cy="444053"/>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204" name="AutoShape 184">
            <a:extLst>
              <a:ext uri="{FF2B5EF4-FFF2-40B4-BE49-F238E27FC236}">
                <a16:creationId xmlns:a16="http://schemas.microsoft.com/office/drawing/2014/main" id="{E65EDB23-01AB-21E5-8CCC-64BA8D89E247}"/>
              </a:ext>
            </a:extLst>
          </p:cNvPr>
          <p:cNvSpPr/>
          <p:nvPr/>
        </p:nvSpPr>
        <p:spPr>
          <a:xfrm rot="16200000">
            <a:off x="6728182" y="2335795"/>
            <a:ext cx="465455" cy="1331595"/>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100" i="1">
                <a:effectLst/>
                <a:latin typeface="Times New Roman" panose="02020603050405020304" pitchFamily="18" charset="0"/>
                <a:ea typeface="Calibri" panose="020F0502020204030204" pitchFamily="34" charset="0"/>
                <a:cs typeface="Times New Roman" panose="02020603050405020304" pitchFamily="18" charset="0"/>
              </a:rPr>
              <a:t>Vẽ đường Tripping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5" name="Down Arrow 44">
            <a:extLst>
              <a:ext uri="{FF2B5EF4-FFF2-40B4-BE49-F238E27FC236}">
                <a16:creationId xmlns:a16="http://schemas.microsoft.com/office/drawing/2014/main" id="{FF9B40F6-88C4-5D05-8C94-91B9A6A100EF}"/>
              </a:ext>
            </a:extLst>
          </p:cNvPr>
          <p:cNvSpPr/>
          <p:nvPr/>
        </p:nvSpPr>
        <p:spPr bwMode="auto">
          <a:xfrm rot="16200000">
            <a:off x="5914989" y="2769449"/>
            <a:ext cx="207196" cy="459632"/>
          </a:xfrm>
          <a:prstGeom prst="downArrow">
            <a:avLst/>
          </a:prstGeom>
          <a:solidFill>
            <a:schemeClr val="accent1">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AU" altLang="ja-JP">
              <a:solidFill>
                <a:srgbClr val="FFFFFF"/>
              </a:solidFill>
              <a:latin typeface="Calibri" pitchFamily="34" charset="0"/>
            </a:endParaRPr>
          </a:p>
        </p:txBody>
      </p:sp>
      <p:sp>
        <p:nvSpPr>
          <p:cNvPr id="210" name="AutoShape 184">
            <a:extLst>
              <a:ext uri="{FF2B5EF4-FFF2-40B4-BE49-F238E27FC236}">
                <a16:creationId xmlns:a16="http://schemas.microsoft.com/office/drawing/2014/main" id="{A561E78A-C450-C347-782B-E5A0B46D313A}"/>
              </a:ext>
            </a:extLst>
          </p:cNvPr>
          <p:cNvSpPr/>
          <p:nvPr/>
        </p:nvSpPr>
        <p:spPr>
          <a:xfrm rot="16200000">
            <a:off x="3857206" y="2703585"/>
            <a:ext cx="485332" cy="2530459"/>
          </a:xfrm>
          <a:prstGeom prst="roundRect">
            <a:avLst>
              <a:gd name="adj" fmla="val 16667"/>
            </a:avLst>
          </a:prstGeom>
          <a:solidFill>
            <a:srgbClr val="F2F2F2"/>
          </a:solidFill>
          <a:ln w="9525" cap="flat" cmpd="sng">
            <a:solidFill>
              <a:srgbClr val="000000"/>
            </a:solidFill>
            <a:prstDash val="solid"/>
            <a:headEnd type="none" w="med" len="med"/>
            <a:tailEnd type="none" w="med" len="med"/>
          </a:ln>
        </p:spPr>
        <p:txBody>
          <a:bodyPr wrap="square" upright="1">
            <a:noAutofit/>
          </a:bodyPr>
          <a:lstStyle/>
          <a:p>
            <a:pPr algn="ctr">
              <a:lnSpc>
                <a:spcPct val="107000"/>
              </a:lnSpc>
              <a:spcAft>
                <a:spcPts val="800"/>
              </a:spcAft>
            </a:pPr>
            <a:r>
              <a:rPr lang="en-US" sz="1600" b="1" i="1">
                <a:effectLst/>
                <a:latin typeface="Times New Roman" panose="02020603050405020304" pitchFamily="18" charset="0"/>
                <a:ea typeface="Calibri" panose="020F0502020204030204" pitchFamily="34" charset="0"/>
                <a:cs typeface="Times New Roman" panose="02020603050405020304" pitchFamily="18" charset="0"/>
              </a:rPr>
              <a:t>Xác định số tray,dòng feed</a:t>
            </a:r>
            <a:endParaRPr lang="vi-VN" sz="16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095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0D31EB7-595B-774B-D9B5-C7059F134C7C}"/>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Đề bài</a:t>
            </a:r>
          </a:p>
        </p:txBody>
      </p:sp>
      <mc:AlternateContent xmlns:mc="http://schemas.openxmlformats.org/markup-compatibility/2006" xmlns:a14="http://schemas.microsoft.com/office/drawing/2010/main">
        <mc:Choice Requires="a14">
          <p:sp>
            <p:nvSpPr>
              <p:cNvPr id="19" name="TextBox 4">
                <a:extLst>
                  <a:ext uri="{FF2B5EF4-FFF2-40B4-BE49-F238E27FC236}">
                    <a16:creationId xmlns:a16="http://schemas.microsoft.com/office/drawing/2014/main" id="{91E23E50-2234-DF15-9CA3-C8F6E8692BDE}"/>
                  </a:ext>
                </a:extLst>
              </p:cNvPr>
              <p:cNvSpPr txBox="1"/>
              <p:nvPr/>
            </p:nvSpPr>
            <p:spPr>
              <a:xfrm>
                <a:off x="249937" y="578983"/>
                <a:ext cx="4450080" cy="4097981"/>
              </a:xfrm>
              <a:prstGeom prst="rect">
                <a:avLst/>
              </a:prstGeom>
            </p:spPr>
            <p:txBody>
              <a:bodyPr wrap="square" lIns="0" tIns="0" rIns="0" bIns="0" rtlCol="0" anchor="t">
                <a:spAutoFit/>
              </a:bodyPr>
              <a:lstStyle/>
              <a:p>
                <a:pPr algn="just">
                  <a:lnSpc>
                    <a:spcPct val="150000"/>
                  </a:lnSpc>
                </a:pPr>
                <a:r>
                  <a:rPr lang="en-US" sz="2000">
                    <a:latin typeface="Inter Bold" panose="020B0604020202020204" charset="0"/>
                    <a:cs typeface="Inter Bold" panose="020B0604020202020204" charset="0"/>
                  </a:rPr>
                  <a:t>Determine total number of stages and feed stage for separation of binary mixture with relative volatility(</a:t>
                </a:r>
                <a14:m>
                  <m:oMath xmlns:m="http://schemas.openxmlformats.org/officeDocument/2006/math">
                    <m:r>
                      <a:rPr lang="en-US" sz="2000" i="1" smtClean="0">
                        <a:latin typeface="Cambria Math" panose="02040503050406030204" pitchFamily="18" charset="0"/>
                        <a:ea typeface="Cambria Math" panose="02040503050406030204" pitchFamily="18" charset="0"/>
                        <a:cs typeface="Inter Bold" panose="020B0604020202020204" charset="0"/>
                      </a:rPr>
                      <m:t>𝛼</m:t>
                    </m:r>
                  </m:oMath>
                </a14:m>
                <a:r>
                  <a:rPr lang="en-US" sz="2000">
                    <a:latin typeface="Inter Bold" panose="020B0604020202020204" charset="0"/>
                    <a:cs typeface="Inter Bold" panose="020B0604020202020204" charset="0"/>
                  </a:rPr>
                  <a:t>) 2.352, Feed composition (xF) 0.5, Distillate Composition (xD) 0.95, Bottom composition (xB) 0.1, feed quality (q) 0.75. Reflux ration to be 1.5 times the minimum reflux ratio (Rm).</a:t>
                </a:r>
              </a:p>
              <a:p>
                <a:pPr algn="just">
                  <a:lnSpc>
                    <a:spcPct val="150000"/>
                  </a:lnSpc>
                </a:pPr>
                <a:endParaRPr lang="en-US" sz="2000">
                  <a:latin typeface="Inter Bold" panose="020B0604020202020204" charset="0"/>
                  <a:cs typeface="Inter Bold" panose="020B0604020202020204" charset="0"/>
                </a:endParaRPr>
              </a:p>
            </p:txBody>
          </p:sp>
        </mc:Choice>
        <mc:Fallback xmlns="">
          <p:sp>
            <p:nvSpPr>
              <p:cNvPr id="19" name="TextBox 4">
                <a:extLst>
                  <a:ext uri="{FF2B5EF4-FFF2-40B4-BE49-F238E27FC236}">
                    <a16:creationId xmlns:a16="http://schemas.microsoft.com/office/drawing/2014/main" id="{91E23E50-2234-DF15-9CA3-C8F6E8692BDE}"/>
                  </a:ext>
                </a:extLst>
              </p:cNvPr>
              <p:cNvSpPr txBox="1">
                <a:spLocks noRot="1" noChangeAspect="1" noMove="1" noResize="1" noEditPoints="1" noAdjustHandles="1" noChangeArrowheads="1" noChangeShapeType="1" noTextEdit="1"/>
              </p:cNvSpPr>
              <p:nvPr/>
            </p:nvSpPr>
            <p:spPr>
              <a:xfrm>
                <a:off x="249937" y="578983"/>
                <a:ext cx="4450080" cy="4097981"/>
              </a:xfrm>
              <a:prstGeom prst="rect">
                <a:avLst/>
              </a:prstGeom>
              <a:blipFill>
                <a:blip r:embed="rId2"/>
                <a:stretch>
                  <a:fillRect l="-3425" r="-3425"/>
                </a:stretch>
              </a:blipFill>
            </p:spPr>
            <p:txBody>
              <a:bodyPr/>
              <a:lstStyle/>
              <a:p>
                <a:r>
                  <a:rPr lang="vi-VN">
                    <a:noFill/>
                  </a:rPr>
                  <a:t> </a:t>
                </a:r>
              </a:p>
            </p:txBody>
          </p:sp>
        </mc:Fallback>
      </mc:AlternateContent>
      <p:pic>
        <p:nvPicPr>
          <p:cNvPr id="42" name="Picture 41">
            <a:extLst>
              <a:ext uri="{FF2B5EF4-FFF2-40B4-BE49-F238E27FC236}">
                <a16:creationId xmlns:a16="http://schemas.microsoft.com/office/drawing/2014/main" id="{EBF541EE-DD3E-4CCE-96ED-95EA744D56F8}"/>
              </a:ext>
            </a:extLst>
          </p:cNvPr>
          <p:cNvPicPr>
            <a:picLocks noChangeAspect="1"/>
          </p:cNvPicPr>
          <p:nvPr/>
        </p:nvPicPr>
        <p:blipFill rotWithShape="1">
          <a:blip r:embed="rId3">
            <a:extLst>
              <a:ext uri="{28A0092B-C50C-407E-A947-70E740481C1C}">
                <a14:useLocalDpi xmlns:a14="http://schemas.microsoft.com/office/drawing/2010/main" val="0"/>
              </a:ext>
            </a:extLst>
          </a:blip>
          <a:srcRect l="61015" t="6992" r="1" b="12490"/>
          <a:stretch/>
        </p:blipFill>
        <p:spPr bwMode="auto">
          <a:xfrm>
            <a:off x="4904134" y="362624"/>
            <a:ext cx="3802478" cy="44182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307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0D31EB7-595B-774B-D9B5-C7059F134C7C}"/>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1</a:t>
            </a:r>
          </a:p>
        </p:txBody>
      </p:sp>
      <mc:AlternateContent xmlns:mc="http://schemas.openxmlformats.org/markup-compatibility/2006" xmlns:a14="http://schemas.microsoft.com/office/drawing/2010/main">
        <mc:Choice Requires="a14">
          <p:sp>
            <p:nvSpPr>
              <p:cNvPr id="19" name="TextBox 4">
                <a:extLst>
                  <a:ext uri="{FF2B5EF4-FFF2-40B4-BE49-F238E27FC236}">
                    <a16:creationId xmlns:a16="http://schemas.microsoft.com/office/drawing/2014/main" id="{91E23E50-2234-DF15-9CA3-C8F6E8692BDE}"/>
                  </a:ext>
                </a:extLst>
              </p:cNvPr>
              <p:cNvSpPr txBox="1"/>
              <p:nvPr/>
            </p:nvSpPr>
            <p:spPr>
              <a:xfrm>
                <a:off x="640031" y="458587"/>
                <a:ext cx="7863938" cy="890693"/>
              </a:xfrm>
              <a:prstGeom prst="rect">
                <a:avLst/>
              </a:prstGeom>
            </p:spPr>
            <p:txBody>
              <a:bodyPr lIns="0" tIns="0" rIns="0" bIns="0" rtlCol="0" anchor="t">
                <a:spAutoFit/>
              </a:bodyPr>
              <a:lstStyle/>
              <a:p>
                <a:pPr>
                  <a:lnSpc>
                    <a:spcPct val="150000"/>
                  </a:lnSpc>
                </a:pPr>
                <a:r>
                  <a:rPr lang="vi-VN">
                    <a:effectLst/>
                    <a:latin typeface="Inter Bold" panose="020B0604020202020204" charset="0"/>
                    <a:ea typeface="Inter Bold" panose="020B0604020202020204" charset="0"/>
                  </a:rPr>
                  <a:t>Vẽ đường cân bằng trạng thái </a:t>
                </a:r>
                <a14:m>
                  <m:oMath xmlns:m="http://schemas.openxmlformats.org/officeDocument/2006/math">
                    <m:r>
                      <a:rPr lang="en-US" b="0" i="1" smtClean="0">
                        <a:effectLst/>
                        <a:latin typeface="Cambria Math" panose="02040503050406030204" pitchFamily="18" charset="0"/>
                        <a:ea typeface="Calibri" panose="020F0502020204030204" pitchFamily="34" charset="0"/>
                      </a:rPr>
                      <m:t>𝑦</m:t>
                    </m:r>
                    <m:r>
                      <a:rPr lang="en-US" b="0" i="1" smtClean="0">
                        <a:effectLst/>
                        <a:latin typeface="Cambria Math" panose="02040503050406030204" pitchFamily="18" charset="0"/>
                        <a:ea typeface="Calibri" panose="020F0502020204030204" pitchFamily="34" charset="0"/>
                      </a:rPr>
                      <m:t>= </m:t>
                    </m:r>
                    <m:f>
                      <m:fPr>
                        <m:ctrlPr>
                          <a:rPr lang="en-US" b="0" i="1" smtClean="0">
                            <a:effectLst/>
                            <a:latin typeface="Cambria Math" panose="02040503050406030204" pitchFamily="18" charset="0"/>
                          </a:rPr>
                        </m:ctrlPr>
                      </m:fPr>
                      <m:num>
                        <m:r>
                          <a:rPr lang="en-US" b="0" i="1" smtClean="0">
                            <a:effectLst/>
                            <a:latin typeface="Cambria Math" panose="02040503050406030204" pitchFamily="18" charset="0"/>
                            <a:ea typeface="Cambria Math" panose="02040503050406030204" pitchFamily="18" charset="0"/>
                          </a:rPr>
                          <m:t>𝛼</m:t>
                        </m:r>
                        <m:r>
                          <a:rPr lang="en-US" b="0" i="1" smtClean="0">
                            <a:effectLst/>
                            <a:latin typeface="Cambria Math" panose="02040503050406030204" pitchFamily="18" charset="0"/>
                            <a:ea typeface="Cambria Math" panose="02040503050406030204" pitchFamily="18" charset="0"/>
                          </a:rPr>
                          <m:t>𝑥</m:t>
                        </m:r>
                      </m:num>
                      <m:den>
                        <m:r>
                          <a:rPr lang="en-US" b="0" i="1" smtClean="0">
                            <a:effectLst/>
                            <a:latin typeface="Cambria Math" panose="02040503050406030204" pitchFamily="18" charset="0"/>
                          </a:rPr>
                          <m:t>1+</m:t>
                        </m:r>
                        <m:d>
                          <m:dPr>
                            <m:ctrlPr>
                              <a:rPr lang="en-US" b="0" i="1" smtClean="0">
                                <a:effectLst/>
                                <a:latin typeface="Cambria Math" panose="02040503050406030204" pitchFamily="18" charset="0"/>
                                <a:ea typeface="Cambria Math" panose="02040503050406030204" pitchFamily="18" charset="0"/>
                              </a:rPr>
                            </m:ctrlPr>
                          </m:dPr>
                          <m:e>
                            <m:r>
                              <a:rPr lang="en-US" b="0" i="1" smtClean="0">
                                <a:effectLst/>
                                <a:latin typeface="Cambria Math" panose="02040503050406030204" pitchFamily="18" charset="0"/>
                                <a:ea typeface="Cambria Math" panose="02040503050406030204" pitchFamily="18" charset="0"/>
                              </a:rPr>
                              <m:t>𝛼</m:t>
                            </m:r>
                            <m:r>
                              <a:rPr lang="en-US" b="0" i="1" smtClean="0">
                                <a:effectLst/>
                                <a:latin typeface="Cambria Math" panose="02040503050406030204" pitchFamily="18" charset="0"/>
                                <a:ea typeface="Cambria Math" panose="02040503050406030204" pitchFamily="18" charset="0"/>
                              </a:rPr>
                              <m:t>−1</m:t>
                            </m:r>
                          </m:e>
                        </m:d>
                        <m:r>
                          <a:rPr lang="en-US" b="0" i="1" smtClean="0">
                            <a:effectLst/>
                            <a:latin typeface="Cambria Math" panose="02040503050406030204" pitchFamily="18" charset="0"/>
                            <a:ea typeface="Cambria Math" panose="02040503050406030204" pitchFamily="18" charset="0"/>
                          </a:rPr>
                          <m:t>𝑥</m:t>
                        </m:r>
                      </m:den>
                    </m:f>
                  </m:oMath>
                </a14:m>
                <a:r>
                  <a:rPr lang="en-US">
                    <a:effectLst/>
                    <a:latin typeface="Inter Bold" panose="020B0604020202020204" charset="0"/>
                    <a:ea typeface="Inter Bold" panose="020B0604020202020204" charset="0"/>
                    <a:cs typeface="Times New Roman" panose="02020603050405020304" pitchFamily="18" charset="0"/>
                  </a:rPr>
                  <a:t> </a:t>
                </a:r>
                <a:r>
                  <a:rPr lang="vi-VN">
                    <a:effectLst/>
                    <a:latin typeface="Inter Bold" panose="020B0604020202020204" charset="0"/>
                    <a:ea typeface="Inter Bold" panose="020B0604020202020204" charset="0"/>
                    <a:cs typeface="Times New Roman" panose="02020603050405020304" pitchFamily="18" charset="0"/>
                  </a:rPr>
                  <a:t>và đường y = x</a:t>
                </a:r>
                <a:endParaRPr lang="en-US">
                  <a:effectLst/>
                  <a:latin typeface="Inter Bold" panose="020B0604020202020204" charset="0"/>
                  <a:ea typeface="Inter Bold" panose="020B0604020202020204" charset="0"/>
                  <a:cs typeface="Times New Roman" panose="02020603050405020304" pitchFamily="18" charset="0"/>
                </a:endParaRPr>
              </a:p>
              <a:p>
                <a:pPr>
                  <a:lnSpc>
                    <a:spcPct val="150000"/>
                  </a:lnSpc>
                </a:pPr>
                <a:r>
                  <a:rPr lang="en-US">
                    <a:latin typeface="Inter Bold" panose="020B0604020202020204" charset="0"/>
                    <a:ea typeface="Inter Bold" panose="020B0604020202020204" charset="0"/>
                  </a:rPr>
                  <a:t>=&gt; </a:t>
                </a:r>
                <a:r>
                  <a:rPr lang="vi-VN">
                    <a:latin typeface="Inter Bold" panose="020B0604020202020204" charset="0"/>
                    <a:ea typeface="Inter Bold" panose="020B0604020202020204" charset="0"/>
                  </a:rPr>
                  <a:t>Phương trình cân bằng trạng thái: </a:t>
                </a:r>
                <a14:m>
                  <m:oMath xmlns:m="http://schemas.openxmlformats.org/officeDocument/2006/math">
                    <m:r>
                      <a:rPr lang="en-US" b="0" i="0" smtClean="0">
                        <a:latin typeface="Cambria Math" panose="02040503050406030204" pitchFamily="18" charset="0"/>
                        <a:ea typeface="Calibri" panose="020F0502020204030204" pitchFamily="34" charset="0"/>
                        <a:cs typeface="Times New Roman" panose="02020603050405020304" pitchFamily="18" charset="0"/>
                      </a:rPr>
                      <m:t> </m:t>
                    </m:r>
                    <m:r>
                      <a:rPr lang="vi-VN" i="1" smtClean="0">
                        <a:latin typeface="Cambria Math" panose="02040503050406030204" pitchFamily="18" charset="0"/>
                        <a:ea typeface="Calibri" panose="020F0502020204030204" pitchFamily="34" charset="0"/>
                        <a:cs typeface="Times New Roman" panose="02020603050405020304" pitchFamily="18" charset="0"/>
                      </a:rPr>
                      <m:t>𝑦</m:t>
                    </m:r>
                    <m:r>
                      <a:rPr lang="vi-VN" i="1"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b="0" i="1" smtClean="0">
                            <a:latin typeface="Cambria Math" panose="02040503050406030204" pitchFamily="18" charset="0"/>
                            <a:ea typeface="Calibri" panose="020F0502020204030204" pitchFamily="34" charset="0"/>
                            <a:cs typeface="Times New Roman" panose="02020603050405020304" pitchFamily="18" charset="0"/>
                          </a:rPr>
                          <m:t>2.325</m:t>
                        </m:r>
                        <m:r>
                          <a:rPr lang="en-US" b="0" i="1" smtClean="0">
                            <a:latin typeface="Cambria Math" panose="02040503050406030204" pitchFamily="18" charset="0"/>
                            <a:ea typeface="Calibri" panose="020F0502020204030204" pitchFamily="34" charset="0"/>
                            <a:cs typeface="Times New Roman" panose="02020603050405020304" pitchFamily="18" charset="0"/>
                          </a:rPr>
                          <m:t>𝑥</m:t>
                        </m:r>
                      </m:num>
                      <m:den>
                        <m:r>
                          <a:rPr lang="en-US" b="0" i="1" smtClean="0">
                            <a:latin typeface="Cambria Math" panose="02040503050406030204" pitchFamily="18" charset="0"/>
                            <a:ea typeface="Calibri" panose="020F0502020204030204" pitchFamily="34" charset="0"/>
                            <a:cs typeface="Times New Roman" panose="02020603050405020304" pitchFamily="18" charset="0"/>
                          </a:rPr>
                          <m:t>1+1.325</m:t>
                        </m:r>
                        <m:r>
                          <a:rPr lang="en-US" b="0" i="1" smtClean="0">
                            <a:latin typeface="Cambria Math" panose="02040503050406030204" pitchFamily="18" charset="0"/>
                            <a:ea typeface="Calibri" panose="020F0502020204030204" pitchFamily="34" charset="0"/>
                            <a:cs typeface="Times New Roman" panose="02020603050405020304" pitchFamily="18" charset="0"/>
                          </a:rPr>
                          <m:t>𝑥</m:t>
                        </m:r>
                      </m:den>
                    </m:f>
                  </m:oMath>
                </a14:m>
                <a:endParaRPr lang="en-US">
                  <a:latin typeface="Inter Bold" panose="020B0604020202020204" charset="0"/>
                  <a:ea typeface="Inter Bold" panose="020B0604020202020204" charset="0"/>
                </a:endParaRPr>
              </a:p>
            </p:txBody>
          </p:sp>
        </mc:Choice>
        <mc:Fallback xmlns="">
          <p:sp>
            <p:nvSpPr>
              <p:cNvPr id="19" name="TextBox 4">
                <a:extLst>
                  <a:ext uri="{FF2B5EF4-FFF2-40B4-BE49-F238E27FC236}">
                    <a16:creationId xmlns:a16="http://schemas.microsoft.com/office/drawing/2014/main" id="{91E23E50-2234-DF15-9CA3-C8F6E8692BDE}"/>
                  </a:ext>
                </a:extLst>
              </p:cNvPr>
              <p:cNvSpPr txBox="1">
                <a:spLocks noRot="1" noChangeAspect="1" noMove="1" noResize="1" noEditPoints="1" noAdjustHandles="1" noChangeArrowheads="1" noChangeShapeType="1" noTextEdit="1"/>
              </p:cNvSpPr>
              <p:nvPr/>
            </p:nvSpPr>
            <p:spPr>
              <a:xfrm>
                <a:off x="640031" y="458587"/>
                <a:ext cx="7863938" cy="890693"/>
              </a:xfrm>
              <a:prstGeom prst="rect">
                <a:avLst/>
              </a:prstGeom>
              <a:blipFill>
                <a:blip r:embed="rId2"/>
                <a:stretch>
                  <a:fillRect l="-1395" b="-547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F8754758-3047-479F-2F5A-539AE7ADC401}"/>
              </a:ext>
            </a:extLst>
          </p:cNvPr>
          <p:cNvGrpSpPr/>
          <p:nvPr/>
        </p:nvGrpSpPr>
        <p:grpSpPr>
          <a:xfrm>
            <a:off x="358189" y="1367285"/>
            <a:ext cx="8145780" cy="3317628"/>
            <a:chOff x="358189" y="1367285"/>
            <a:chExt cx="8145780" cy="3317628"/>
          </a:xfrm>
        </p:grpSpPr>
        <p:grpSp>
          <p:nvGrpSpPr>
            <p:cNvPr id="10" name="Group 9">
              <a:extLst>
                <a:ext uri="{FF2B5EF4-FFF2-40B4-BE49-F238E27FC236}">
                  <a16:creationId xmlns:a16="http://schemas.microsoft.com/office/drawing/2014/main" id="{D4281D5E-5C96-9891-8CD3-7438A0630759}"/>
                </a:ext>
              </a:extLst>
            </p:cNvPr>
            <p:cNvGrpSpPr/>
            <p:nvPr/>
          </p:nvGrpSpPr>
          <p:grpSpPr>
            <a:xfrm>
              <a:off x="358189" y="1369621"/>
              <a:ext cx="8145780" cy="3315292"/>
              <a:chOff x="358189" y="1380032"/>
              <a:chExt cx="8145780" cy="3315292"/>
            </a:xfrm>
          </p:grpSpPr>
          <p:pic>
            <p:nvPicPr>
              <p:cNvPr id="38" name="Picture 37">
                <a:extLst>
                  <a:ext uri="{FF2B5EF4-FFF2-40B4-BE49-F238E27FC236}">
                    <a16:creationId xmlns:a16="http://schemas.microsoft.com/office/drawing/2014/main" id="{F0F87318-21A1-44F7-AA0C-07717F6FD1A7}"/>
                  </a:ext>
                </a:extLst>
              </p:cNvPr>
              <p:cNvPicPr>
                <a:picLocks noChangeAspect="1"/>
              </p:cNvPicPr>
              <p:nvPr/>
            </p:nvPicPr>
            <p:blipFill>
              <a:blip r:embed="rId3"/>
              <a:stretch>
                <a:fillRect/>
              </a:stretch>
            </p:blipFill>
            <p:spPr>
              <a:xfrm>
                <a:off x="358189" y="1587395"/>
                <a:ext cx="8145780" cy="3107929"/>
              </a:xfrm>
              <a:prstGeom prst="rect">
                <a:avLst/>
              </a:prstGeom>
            </p:spPr>
          </p:pic>
          <p:sp>
            <p:nvSpPr>
              <p:cNvPr id="4" name="Rounded Rectangle 26">
                <a:extLst>
                  <a:ext uri="{FF2B5EF4-FFF2-40B4-BE49-F238E27FC236}">
                    <a16:creationId xmlns:a16="http://schemas.microsoft.com/office/drawing/2014/main" id="{7F3BFD09-6EA2-0DE2-579D-F1942D05057C}"/>
                  </a:ext>
                </a:extLst>
              </p:cNvPr>
              <p:cNvSpPr/>
              <p:nvPr/>
            </p:nvSpPr>
            <p:spPr bwMode="auto">
              <a:xfrm>
                <a:off x="2145792" y="1380032"/>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grpSp>
        <p:sp>
          <p:nvSpPr>
            <p:cNvPr id="8" name="Rounded Rectangle 26">
              <a:extLst>
                <a:ext uri="{FF2B5EF4-FFF2-40B4-BE49-F238E27FC236}">
                  <a16:creationId xmlns:a16="http://schemas.microsoft.com/office/drawing/2014/main" id="{5E5ACE65-216C-394B-81D6-C6488C1206A2}"/>
                </a:ext>
              </a:extLst>
            </p:cNvPr>
            <p:cNvSpPr/>
            <p:nvPr/>
          </p:nvSpPr>
          <p:spPr bwMode="auto">
            <a:xfrm>
              <a:off x="6022848" y="1367285"/>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grpSp>
      <p:pic>
        <p:nvPicPr>
          <p:cNvPr id="13" name="Picture 12">
            <a:extLst>
              <a:ext uri="{FF2B5EF4-FFF2-40B4-BE49-F238E27FC236}">
                <a16:creationId xmlns:a16="http://schemas.microsoft.com/office/drawing/2014/main" id="{1B620ED1-82DA-C1C3-BC5A-8741F48F9F25}"/>
              </a:ext>
            </a:extLst>
          </p:cNvPr>
          <p:cNvPicPr>
            <a:picLocks noChangeAspect="1"/>
          </p:cNvPicPr>
          <p:nvPr/>
        </p:nvPicPr>
        <p:blipFill>
          <a:blip r:embed="rId4"/>
          <a:stretch>
            <a:fillRect/>
          </a:stretch>
        </p:blipFill>
        <p:spPr>
          <a:xfrm>
            <a:off x="571500" y="1719072"/>
            <a:ext cx="4232148" cy="2700528"/>
          </a:xfrm>
          <a:prstGeom prst="rect">
            <a:avLst/>
          </a:prstGeom>
        </p:spPr>
      </p:pic>
    </p:spTree>
    <p:extLst>
      <p:ext uri="{BB962C8B-B14F-4D97-AF65-F5344CB8AC3E}">
        <p14:creationId xmlns:p14="http://schemas.microsoft.com/office/powerpoint/2010/main" val="1776857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0D31EB7-595B-774B-D9B5-C7059F134C7C}"/>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2</a:t>
            </a:r>
          </a:p>
        </p:txBody>
      </p:sp>
      <p:sp>
        <p:nvSpPr>
          <p:cNvPr id="19" name="TextBox 4">
            <a:extLst>
              <a:ext uri="{FF2B5EF4-FFF2-40B4-BE49-F238E27FC236}">
                <a16:creationId xmlns:a16="http://schemas.microsoft.com/office/drawing/2014/main" id="{91E23E50-2234-DF15-9CA3-C8F6E8692BDE}"/>
              </a:ext>
            </a:extLst>
          </p:cNvPr>
          <p:cNvSpPr txBox="1"/>
          <p:nvPr/>
        </p:nvSpPr>
        <p:spPr>
          <a:xfrm>
            <a:off x="640031" y="458587"/>
            <a:ext cx="7863938" cy="683392"/>
          </a:xfrm>
          <a:prstGeom prst="rect">
            <a:avLst/>
          </a:prstGeom>
        </p:spPr>
        <p:txBody>
          <a:bodyPr lIns="0" tIns="0" rIns="0" bIns="0" rtlCol="0" anchor="t">
            <a:spAutoFit/>
          </a:bodyPr>
          <a:lstStyle/>
          <a:p>
            <a:pPr>
              <a:lnSpc>
                <a:spcPct val="150000"/>
              </a:lnSpc>
            </a:pPr>
            <a:r>
              <a:rPr lang="vi-VN">
                <a:latin typeface="Inter Bold" panose="020B0604020202020204" charset="0"/>
                <a:ea typeface="Inter Bold" panose="020B0604020202020204" charset="0"/>
              </a:rPr>
              <a:t>Vẽ các đường </a:t>
            </a:r>
            <a:r>
              <a:rPr lang="vi-VN" b="1">
                <a:latin typeface="Inter Bold" panose="020B0604020202020204" charset="0"/>
                <a:ea typeface="Inter Bold" panose="020B0604020202020204" charset="0"/>
              </a:rPr>
              <a:t>x</a:t>
            </a:r>
            <a:r>
              <a:rPr lang="vi-VN" b="1" baseline="-25000">
                <a:latin typeface="Inter Bold" panose="020B0604020202020204" charset="0"/>
                <a:ea typeface="Inter Bold" panose="020B0604020202020204" charset="0"/>
              </a:rPr>
              <a:t>B</a:t>
            </a:r>
            <a:r>
              <a:rPr lang="vi-VN" b="1">
                <a:latin typeface="Inter Bold" panose="020B0604020202020204" charset="0"/>
                <a:ea typeface="Inter Bold" panose="020B0604020202020204" charset="0"/>
              </a:rPr>
              <a:t>, x</a:t>
            </a:r>
            <a:r>
              <a:rPr lang="vi-VN" b="1" baseline="-25000">
                <a:latin typeface="Inter Bold" panose="020B0604020202020204" charset="0"/>
                <a:ea typeface="Inter Bold" panose="020B0604020202020204" charset="0"/>
              </a:rPr>
              <a:t>F</a:t>
            </a:r>
            <a:r>
              <a:rPr lang="vi-VN" b="1">
                <a:latin typeface="Inter Bold" panose="020B0604020202020204" charset="0"/>
                <a:ea typeface="Inter Bold" panose="020B0604020202020204" charset="0"/>
              </a:rPr>
              <a:t>, x</a:t>
            </a:r>
            <a:r>
              <a:rPr lang="vi-VN" b="1" baseline="-25000">
                <a:latin typeface="Inter Bold" panose="020B0604020202020204" charset="0"/>
                <a:ea typeface="Inter Bold" panose="020B0604020202020204" charset="0"/>
              </a:rPr>
              <a:t>D</a:t>
            </a:r>
            <a:endParaRPr lang="en-US">
              <a:effectLst/>
              <a:latin typeface="Inter Bold" panose="020B0604020202020204" charset="0"/>
              <a:ea typeface="Inter Bold" panose="020B0604020202020204" charset="0"/>
              <a:cs typeface="Times New Roman" panose="02020603050405020304" pitchFamily="18" charset="0"/>
            </a:endParaRPr>
          </a:p>
          <a:p>
            <a:pPr marL="285750" indent="-285750">
              <a:lnSpc>
                <a:spcPct val="150000"/>
              </a:lnSpc>
              <a:spcBef>
                <a:spcPts val="600"/>
              </a:spcBef>
              <a:buFont typeface="Symbol" panose="05050102010706020507" pitchFamily="18" charset="2"/>
              <a:buChar char="Þ"/>
            </a:pPr>
            <a:r>
              <a:rPr lang="vi-VN">
                <a:latin typeface="Inter Bold" panose="020B0604020202020204" charset="0"/>
                <a:ea typeface="Inter Bold" panose="020B0604020202020204" charset="0"/>
              </a:rPr>
              <a:t>Dựa vào đề bài ta có : </a:t>
            </a:r>
            <a:r>
              <a:rPr lang="vi-VN" b="1">
                <a:latin typeface="Inter Bold" panose="020B0604020202020204" charset="0"/>
                <a:ea typeface="Inter Bold" panose="020B0604020202020204" charset="0"/>
              </a:rPr>
              <a:t>X</a:t>
            </a:r>
            <a:r>
              <a:rPr lang="vi-VN" b="1" baseline="-25000">
                <a:latin typeface="Inter Bold" panose="020B0604020202020204" charset="0"/>
                <a:ea typeface="Inter Bold" panose="020B0604020202020204" charset="0"/>
              </a:rPr>
              <a:t>B</a:t>
            </a:r>
            <a:r>
              <a:rPr lang="vi-VN" b="1">
                <a:latin typeface="Inter Bold" panose="020B0604020202020204" charset="0"/>
                <a:ea typeface="Inter Bold" panose="020B0604020202020204" charset="0"/>
              </a:rPr>
              <a:t> = 0.1, X</a:t>
            </a:r>
            <a:r>
              <a:rPr lang="vi-VN" b="1" baseline="-25000">
                <a:latin typeface="Inter Bold" panose="020B0604020202020204" charset="0"/>
                <a:ea typeface="Inter Bold" panose="020B0604020202020204" charset="0"/>
              </a:rPr>
              <a:t>F</a:t>
            </a:r>
            <a:r>
              <a:rPr lang="vi-VN" b="1">
                <a:latin typeface="Inter Bold" panose="020B0604020202020204" charset="0"/>
                <a:ea typeface="Inter Bold" panose="020B0604020202020204" charset="0"/>
              </a:rPr>
              <a:t> = 0.5, X</a:t>
            </a:r>
            <a:r>
              <a:rPr lang="vi-VN" b="1" baseline="-25000">
                <a:latin typeface="Inter Bold" panose="020B0604020202020204" charset="0"/>
                <a:ea typeface="Inter Bold" panose="020B0604020202020204" charset="0"/>
              </a:rPr>
              <a:t>D</a:t>
            </a:r>
            <a:r>
              <a:rPr lang="vi-VN" b="1">
                <a:latin typeface="Inter Bold" panose="020B0604020202020204" charset="0"/>
                <a:ea typeface="Inter Bold" panose="020B0604020202020204" charset="0"/>
              </a:rPr>
              <a:t> = 0.95</a:t>
            </a:r>
            <a:endParaRPr lang="en-US">
              <a:latin typeface="Inter Bold" panose="020B0604020202020204" charset="0"/>
              <a:ea typeface="Inter Bold" panose="020B0604020202020204" charset="0"/>
            </a:endParaRPr>
          </a:p>
        </p:txBody>
      </p:sp>
      <p:pic>
        <p:nvPicPr>
          <p:cNvPr id="7" name="Picture 6">
            <a:extLst>
              <a:ext uri="{FF2B5EF4-FFF2-40B4-BE49-F238E27FC236}">
                <a16:creationId xmlns:a16="http://schemas.microsoft.com/office/drawing/2014/main" id="{F9A7874E-80EE-4D0C-BA27-9BE6BD5269D7}"/>
              </a:ext>
            </a:extLst>
          </p:cNvPr>
          <p:cNvPicPr>
            <a:picLocks noChangeAspect="1"/>
          </p:cNvPicPr>
          <p:nvPr/>
        </p:nvPicPr>
        <p:blipFill>
          <a:blip r:embed="rId2"/>
          <a:stretch>
            <a:fillRect/>
          </a:stretch>
        </p:blipFill>
        <p:spPr>
          <a:xfrm>
            <a:off x="487582" y="1452385"/>
            <a:ext cx="7863938" cy="2802228"/>
          </a:xfrm>
          <a:prstGeom prst="rect">
            <a:avLst/>
          </a:prstGeom>
        </p:spPr>
      </p:pic>
      <p:sp>
        <p:nvSpPr>
          <p:cNvPr id="3" name="Rounded Rectangle 26">
            <a:extLst>
              <a:ext uri="{FF2B5EF4-FFF2-40B4-BE49-F238E27FC236}">
                <a16:creationId xmlns:a16="http://schemas.microsoft.com/office/drawing/2014/main" id="{43E75369-8136-4585-A659-C1796162BF79}"/>
              </a:ext>
            </a:extLst>
          </p:cNvPr>
          <p:cNvSpPr/>
          <p:nvPr/>
        </p:nvSpPr>
        <p:spPr bwMode="auto">
          <a:xfrm>
            <a:off x="2139696" y="1241605"/>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sp>
        <p:nvSpPr>
          <p:cNvPr id="5" name="Rounded Rectangle 26">
            <a:extLst>
              <a:ext uri="{FF2B5EF4-FFF2-40B4-BE49-F238E27FC236}">
                <a16:creationId xmlns:a16="http://schemas.microsoft.com/office/drawing/2014/main" id="{401E8484-EDBA-00FC-E957-4A661F2AE2A5}"/>
              </a:ext>
            </a:extLst>
          </p:cNvPr>
          <p:cNvSpPr/>
          <p:nvPr/>
        </p:nvSpPr>
        <p:spPr bwMode="auto">
          <a:xfrm>
            <a:off x="6041136" y="1219309"/>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spTree>
    <p:extLst>
      <p:ext uri="{BB962C8B-B14F-4D97-AF65-F5344CB8AC3E}">
        <p14:creationId xmlns:p14="http://schemas.microsoft.com/office/powerpoint/2010/main" val="345081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0D31EB7-595B-774B-D9B5-C7059F134C7C}"/>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3</a:t>
            </a:r>
          </a:p>
        </p:txBody>
      </p:sp>
      <mc:AlternateContent xmlns:mc="http://schemas.openxmlformats.org/markup-compatibility/2006" xmlns:a14="http://schemas.microsoft.com/office/drawing/2010/main">
        <mc:Choice Requires="a14">
          <p:sp>
            <p:nvSpPr>
              <p:cNvPr id="19" name="TextBox 4">
                <a:extLst>
                  <a:ext uri="{FF2B5EF4-FFF2-40B4-BE49-F238E27FC236}">
                    <a16:creationId xmlns:a16="http://schemas.microsoft.com/office/drawing/2014/main" id="{91E23E50-2234-DF15-9CA3-C8F6E8692BDE}"/>
                  </a:ext>
                </a:extLst>
              </p:cNvPr>
              <p:cNvSpPr txBox="1"/>
              <p:nvPr/>
            </p:nvSpPr>
            <p:spPr>
              <a:xfrm>
                <a:off x="640031" y="458587"/>
                <a:ext cx="7863938" cy="1390702"/>
              </a:xfrm>
              <a:prstGeom prst="rect">
                <a:avLst/>
              </a:prstGeom>
            </p:spPr>
            <p:txBody>
              <a:bodyPr lIns="0" tIns="0" rIns="0" bIns="0" rtlCol="0" anchor="t">
                <a:spAutoFit/>
              </a:bodyPr>
              <a:lstStyle/>
              <a:p>
                <a:pPr marL="0" marR="0" indent="0" algn="l">
                  <a:spcBef>
                    <a:spcPts val="600"/>
                  </a:spcBef>
                  <a:spcAft>
                    <a:spcPts val="0"/>
                  </a:spcAft>
                </a:pPr>
                <a:r>
                  <a:rPr lang="vi-VN">
                    <a:solidFill>
                      <a:srgbClr val="000000"/>
                    </a:solidFill>
                    <a:effectLst/>
                    <a:latin typeface="Inter Bold" panose="020B0604020202020204" charset="0"/>
                    <a:ea typeface="Inter Bold" panose="020B0604020202020204" charset="0"/>
                  </a:rPr>
                  <a:t>Vẽ đường qline dựa trên phương trình: </a:t>
                </a:r>
                <a14:m>
                  <m:oMath xmlns:m="http://schemas.openxmlformats.org/officeDocument/2006/math">
                    <m:r>
                      <a:rPr lang="vi-VN" i="1">
                        <a:solidFill>
                          <a:srgbClr val="000000"/>
                        </a:solidFill>
                        <a:effectLst/>
                        <a:latin typeface="Cambria Math" panose="02040503050406030204" pitchFamily="18" charset="0"/>
                        <a:ea typeface="Times New Roman" panose="02020603050405020304" pitchFamily="18" charset="0"/>
                      </a:rPr>
                      <m:t>𝑦</m:t>
                    </m:r>
                    <m:r>
                      <a:rPr lang="vi-VN" i="1">
                        <a:solidFill>
                          <a:srgbClr val="000000"/>
                        </a:solidFill>
                        <a:effectLst/>
                        <a:latin typeface="Cambria Math" panose="02040503050406030204" pitchFamily="18" charset="0"/>
                        <a:ea typeface="Times New Roman" panose="02020603050405020304" pitchFamily="18" charset="0"/>
                      </a:rPr>
                      <m:t>=</m:t>
                    </m:r>
                    <m:f>
                      <m:fPr>
                        <m:ctrlPr>
                          <a:rPr lang="en-US" i="1">
                            <a:solidFill>
                              <a:srgbClr val="000000"/>
                            </a:solidFill>
                            <a:effectLst/>
                            <a:latin typeface="Cambria Math" panose="02040503050406030204" pitchFamily="18" charset="0"/>
                            <a:ea typeface="Times New Roman" panose="02020603050405020304" pitchFamily="18" charset="0"/>
                          </a:rPr>
                        </m:ctrlPr>
                      </m:fPr>
                      <m:num>
                        <m:r>
                          <a:rPr lang="vi-VN" i="1">
                            <a:solidFill>
                              <a:srgbClr val="000000"/>
                            </a:solidFill>
                            <a:effectLst/>
                            <a:latin typeface="Cambria Math" panose="02040503050406030204" pitchFamily="18" charset="0"/>
                            <a:ea typeface="Times New Roman" panose="02020603050405020304" pitchFamily="18" charset="0"/>
                          </a:rPr>
                          <m:t>𝑞</m:t>
                        </m:r>
                      </m:num>
                      <m:den>
                        <m:r>
                          <a:rPr lang="vi-VN" i="1">
                            <a:solidFill>
                              <a:srgbClr val="000000"/>
                            </a:solidFill>
                            <a:effectLst/>
                            <a:latin typeface="Cambria Math" panose="02040503050406030204" pitchFamily="18" charset="0"/>
                            <a:ea typeface="Times New Roman" panose="02020603050405020304" pitchFamily="18" charset="0"/>
                          </a:rPr>
                          <m:t>𝑞</m:t>
                        </m:r>
                        <m:r>
                          <a:rPr lang="vi-VN" i="1">
                            <a:solidFill>
                              <a:srgbClr val="000000"/>
                            </a:solidFill>
                            <a:effectLst/>
                            <a:latin typeface="Cambria Math" panose="02040503050406030204" pitchFamily="18" charset="0"/>
                            <a:ea typeface="Times New Roman" panose="02020603050405020304" pitchFamily="18" charset="0"/>
                          </a:rPr>
                          <m:t>−1</m:t>
                        </m:r>
                      </m:den>
                    </m:f>
                    <m:r>
                      <a:rPr lang="vi-VN" i="1">
                        <a:solidFill>
                          <a:srgbClr val="000000"/>
                        </a:solidFill>
                        <a:effectLst/>
                        <a:latin typeface="Cambria Math" panose="02040503050406030204" pitchFamily="18" charset="0"/>
                        <a:ea typeface="Times New Roman" panose="02020603050405020304" pitchFamily="18" charset="0"/>
                      </a:rPr>
                      <m:t>𝑥</m:t>
                    </m:r>
                    <m:r>
                      <a:rPr lang="vi-VN" i="1">
                        <a:solidFill>
                          <a:srgbClr val="000000"/>
                        </a:solidFill>
                        <a:effectLst/>
                        <a:latin typeface="Cambria Math" panose="02040503050406030204" pitchFamily="18" charset="0"/>
                        <a:ea typeface="Times New Roman" panose="02020603050405020304" pitchFamily="18" charset="0"/>
                      </a:rPr>
                      <m:t>+</m:t>
                    </m:r>
                    <m:f>
                      <m:fPr>
                        <m:ctrlPr>
                          <a:rPr lang="en-US" i="1">
                            <a:solidFill>
                              <a:srgbClr val="000000"/>
                            </a:solidFill>
                            <a:effectLst/>
                            <a:latin typeface="Cambria Math" panose="02040503050406030204" pitchFamily="18" charset="0"/>
                            <a:ea typeface="Times New Roman" panose="02020603050405020304" pitchFamily="18" charset="0"/>
                          </a:rPr>
                        </m:ctrlPr>
                      </m:fPr>
                      <m:num>
                        <m:sSub>
                          <m:sSubPr>
                            <m:ctrlPr>
                              <a:rPr lang="en-US" i="1">
                                <a:solidFill>
                                  <a:srgbClr val="000000"/>
                                </a:solidFill>
                                <a:effectLst/>
                                <a:latin typeface="Cambria Math" panose="02040503050406030204" pitchFamily="18" charset="0"/>
                                <a:ea typeface="Times New Roman" panose="02020603050405020304" pitchFamily="18" charset="0"/>
                              </a:rPr>
                            </m:ctrlPr>
                          </m:sSubPr>
                          <m:e>
                            <m:r>
                              <a:rPr lang="vi-VN" i="1">
                                <a:solidFill>
                                  <a:srgbClr val="000000"/>
                                </a:solidFill>
                                <a:effectLst/>
                                <a:latin typeface="Cambria Math" panose="02040503050406030204" pitchFamily="18" charset="0"/>
                                <a:ea typeface="Times New Roman" panose="02020603050405020304" pitchFamily="18" charset="0"/>
                              </a:rPr>
                              <m:t>𝑥</m:t>
                            </m:r>
                          </m:e>
                          <m:sub>
                            <m:r>
                              <a:rPr lang="vi-VN" i="1">
                                <a:solidFill>
                                  <a:srgbClr val="000000"/>
                                </a:solidFill>
                                <a:effectLst/>
                                <a:latin typeface="Cambria Math" panose="02040503050406030204" pitchFamily="18" charset="0"/>
                                <a:ea typeface="Times New Roman" panose="02020603050405020304" pitchFamily="18" charset="0"/>
                              </a:rPr>
                              <m:t>𝑓</m:t>
                            </m:r>
                          </m:sub>
                        </m:sSub>
                      </m:num>
                      <m:den>
                        <m:r>
                          <a:rPr lang="vi-VN" i="1">
                            <a:solidFill>
                              <a:srgbClr val="000000"/>
                            </a:solidFill>
                            <a:effectLst/>
                            <a:latin typeface="Cambria Math" panose="02040503050406030204" pitchFamily="18" charset="0"/>
                            <a:ea typeface="Times New Roman" panose="02020603050405020304" pitchFamily="18" charset="0"/>
                          </a:rPr>
                          <m:t>1−</m:t>
                        </m:r>
                        <m:r>
                          <a:rPr lang="vi-VN" i="1">
                            <a:solidFill>
                              <a:srgbClr val="000000"/>
                            </a:solidFill>
                            <a:effectLst/>
                            <a:latin typeface="Cambria Math" panose="02040503050406030204" pitchFamily="18" charset="0"/>
                            <a:ea typeface="Times New Roman" panose="02020603050405020304" pitchFamily="18" charset="0"/>
                          </a:rPr>
                          <m:t>𝑞</m:t>
                        </m:r>
                      </m:den>
                    </m:f>
                  </m:oMath>
                </a14:m>
                <a:endParaRPr lang="en-US">
                  <a:solidFill>
                    <a:srgbClr val="000000"/>
                  </a:solidFill>
                  <a:effectLst/>
                  <a:latin typeface="Inter Bold" panose="020B0604020202020204" charset="0"/>
                  <a:ea typeface="Inter Bold" panose="020B0604020202020204" charset="0"/>
                </a:endParaRPr>
              </a:p>
              <a:p>
                <a:pPr marL="285750" indent="-285750">
                  <a:spcBef>
                    <a:spcPts val="600"/>
                  </a:spcBef>
                  <a:buFont typeface="Symbol" panose="05050102010706020507" pitchFamily="18" charset="2"/>
                  <a:buChar char="Þ"/>
                </a:pPr>
                <a:r>
                  <a:rPr lang="vi-VN">
                    <a:effectLst/>
                    <a:latin typeface="Inter Bold" panose="020B0604020202020204" charset="0"/>
                    <a:ea typeface="Inter Bold" panose="020B0604020202020204" charset="0"/>
                    <a:cs typeface="Times New Roman" panose="02020603050405020304" pitchFamily="18" charset="0"/>
                  </a:rPr>
                  <a:t>đường qline: </a:t>
                </a:r>
                <a14:m>
                  <m:oMath xmlns:m="http://schemas.openxmlformats.org/officeDocument/2006/math">
                    <m:r>
                      <a:rPr lang="vi-VN" i="1">
                        <a:effectLst/>
                        <a:latin typeface="Cambria Math" panose="02040503050406030204" pitchFamily="18" charset="0"/>
                        <a:ea typeface="Calibri" panose="020F0502020204030204" pitchFamily="34" charset="0"/>
                        <a:cs typeface="Times New Roman" panose="02020603050405020304" pitchFamily="18" charset="0"/>
                      </a:rPr>
                      <m:t>𝑦</m:t>
                    </m:r>
                    <m:r>
                      <a:rPr lang="vi-VN"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i="1">
                            <a:effectLst/>
                            <a:latin typeface="Cambria Math" panose="02040503050406030204" pitchFamily="18" charset="0"/>
                            <a:ea typeface="Calibri" panose="020F0502020204030204" pitchFamily="34" charset="0"/>
                            <a:cs typeface="Times New Roman" panose="02020603050405020304" pitchFamily="18" charset="0"/>
                          </a:rPr>
                          <m:t>0.75</m:t>
                        </m:r>
                      </m:num>
                      <m:den>
                        <m:r>
                          <a:rPr lang="vi-VN" i="1">
                            <a:effectLst/>
                            <a:latin typeface="Cambria Math" panose="02040503050406030204" pitchFamily="18" charset="0"/>
                            <a:ea typeface="Calibri" panose="020F0502020204030204" pitchFamily="34" charset="0"/>
                            <a:cs typeface="Times New Roman" panose="02020603050405020304" pitchFamily="18" charset="0"/>
                          </a:rPr>
                          <m:t>0.75−1</m:t>
                        </m:r>
                      </m:den>
                    </m:f>
                    <m:r>
                      <a:rPr lang="vi-VN" i="1">
                        <a:effectLst/>
                        <a:latin typeface="Cambria Math" panose="02040503050406030204" pitchFamily="18" charset="0"/>
                        <a:ea typeface="Calibri" panose="020F0502020204030204" pitchFamily="34" charset="0"/>
                        <a:cs typeface="Times New Roman" panose="02020603050405020304" pitchFamily="18" charset="0"/>
                      </a:rPr>
                      <m:t>𝑥</m:t>
                    </m:r>
                    <m:r>
                      <a:rPr lang="vi-VN"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0.</m:t>
                        </m:r>
                        <m:r>
                          <a:rPr lang="vi-VN" i="1">
                            <a:effectLst/>
                            <a:latin typeface="Cambria Math" panose="02040503050406030204" pitchFamily="18" charset="0"/>
                            <a:ea typeface="Calibri" panose="020F0502020204030204" pitchFamily="34" charset="0"/>
                            <a:cs typeface="Times New Roman" panose="02020603050405020304" pitchFamily="18" charset="0"/>
                          </a:rPr>
                          <m:t>5</m:t>
                        </m:r>
                      </m:num>
                      <m:den>
                        <m:r>
                          <a:rPr lang="vi-VN" i="1">
                            <a:effectLst/>
                            <a:latin typeface="Cambria Math" panose="02040503050406030204" pitchFamily="18" charset="0"/>
                            <a:ea typeface="Calibri" panose="020F0502020204030204" pitchFamily="34" charset="0"/>
                            <a:cs typeface="Times New Roman" panose="02020603050405020304" pitchFamily="18" charset="0"/>
                          </a:rPr>
                          <m:t>1−0.75</m:t>
                        </m:r>
                      </m:den>
                    </m:f>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vi-VN" i="1">
                        <a:effectLst/>
                        <a:latin typeface="Cambria Math" panose="02040503050406030204" pitchFamily="18" charset="0"/>
                        <a:ea typeface="Times New Roman" panose="02020603050405020304" pitchFamily="18" charset="0"/>
                        <a:cs typeface="Times New Roman" panose="02020603050405020304" pitchFamily="18" charset="0"/>
                      </a:rPr>
                      <m:t>−3</m:t>
                    </m:r>
                    <m:r>
                      <a:rPr lang="vi-VN" i="1">
                        <a:effectLst/>
                        <a:latin typeface="Cambria Math" panose="02040503050406030204" pitchFamily="18" charset="0"/>
                        <a:ea typeface="Times New Roman" panose="02020603050405020304" pitchFamily="18" charset="0"/>
                        <a:cs typeface="Times New Roman" panose="02020603050405020304" pitchFamily="18" charset="0"/>
                      </a:rPr>
                      <m:t>𝑥</m:t>
                    </m:r>
                    <m:r>
                      <a:rPr lang="vi-VN" i="1">
                        <a:effectLst/>
                        <a:latin typeface="Cambria Math" panose="02040503050406030204" pitchFamily="18" charset="0"/>
                        <a:ea typeface="Times New Roman" panose="02020603050405020304" pitchFamily="18" charset="0"/>
                        <a:cs typeface="Times New Roman" panose="02020603050405020304" pitchFamily="18" charset="0"/>
                      </a:rPr>
                      <m:t>+2</m:t>
                    </m:r>
                  </m:oMath>
                </a14:m>
                <a:endParaRPr lang="en-US">
                  <a:effectLst/>
                  <a:latin typeface="Inter Bold" panose="020B0604020202020204" charset="0"/>
                  <a:ea typeface="Inter Bold" panose="020B0604020202020204" charset="0"/>
                  <a:cs typeface="Times New Roman" panose="02020603050405020304" pitchFamily="18" charset="0"/>
                </a:endParaRPr>
              </a:p>
              <a:p>
                <a:pPr>
                  <a:spcBef>
                    <a:spcPts val="600"/>
                  </a:spcBef>
                </a:pPr>
                <a:r>
                  <a:rPr lang="en-US">
                    <a:latin typeface="Inter Bold" panose="020B0604020202020204" charset="0"/>
                    <a:ea typeface="Inter Bold" panose="020B0604020202020204" charset="0"/>
                    <a:cs typeface="Times New Roman" panose="02020603050405020304" pitchFamily="18" charset="0"/>
                  </a:rPr>
                  <a:t>Xác định giao điểm giữa đường qline và </a:t>
                </a:r>
                <a14:m>
                  <m:oMath xmlns:m="http://schemas.openxmlformats.org/officeDocument/2006/math">
                    <m:r>
                      <a:rPr lang="vi-VN" i="1" smtClean="0">
                        <a:effectLst/>
                        <a:latin typeface="Cambria Math" panose="02040503050406030204" pitchFamily="18" charset="0"/>
                        <a:ea typeface="Calibri" panose="020F0502020204030204" pitchFamily="34" charset="0"/>
                        <a:cs typeface="Times New Roman" panose="02020603050405020304" pitchFamily="18" charset="0"/>
                      </a:rPr>
                      <m:t>𝑦</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=−3</m:t>
                    </m:r>
                    <m:r>
                      <a:rPr lang="vi-VN" i="1">
                        <a:effectLst/>
                        <a:latin typeface="Cambria Math" panose="02040503050406030204" pitchFamily="18" charset="0"/>
                        <a:ea typeface="Times New Roman" panose="02020603050405020304" pitchFamily="18" charset="0"/>
                        <a:cs typeface="Times New Roman" panose="02020603050405020304" pitchFamily="18" charset="0"/>
                      </a:rPr>
                      <m:t>𝑥</m:t>
                    </m:r>
                    <m:r>
                      <a:rPr lang="vi-VN" i="1">
                        <a:effectLst/>
                        <a:latin typeface="Cambria Math" panose="02040503050406030204" pitchFamily="18" charset="0"/>
                        <a:ea typeface="Times New Roman" panose="02020603050405020304" pitchFamily="18" charset="0"/>
                        <a:cs typeface="Times New Roman" panose="02020603050405020304" pitchFamily="18" charset="0"/>
                      </a:rPr>
                      <m:t>+2</m:t>
                    </m:r>
                  </m:oMath>
                </a14:m>
                <a:r>
                  <a:rPr lang="en-US">
                    <a:effectLst/>
                    <a:latin typeface="Inter Bold" panose="020B0604020202020204" charset="0"/>
                    <a:ea typeface="Inter Bold" panose="020B0604020202020204" charset="0"/>
                    <a:cs typeface="Times New Roman" panose="02020603050405020304" pitchFamily="18" charset="0"/>
                  </a:rPr>
                  <a:t> và đường cong cân bằng </a:t>
                </a:r>
                <a14:m>
                  <m:oMath xmlns:m="http://schemas.openxmlformats.org/officeDocument/2006/math">
                    <m:r>
                      <a:rPr lang="vi-VN" i="1">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b="0" i="1" smtClean="0">
                            <a:latin typeface="Cambria Math" panose="02040503050406030204" pitchFamily="18" charset="0"/>
                            <a:ea typeface="Calibri" panose="020F0502020204030204" pitchFamily="34" charset="0"/>
                            <a:cs typeface="Times New Roman" panose="02020603050405020304" pitchFamily="18" charset="0"/>
                          </a:rPr>
                          <m:t>2.325</m:t>
                        </m:r>
                        <m:r>
                          <a:rPr lang="en-US" b="0" i="1" smtClean="0">
                            <a:latin typeface="Cambria Math" panose="02040503050406030204" pitchFamily="18" charset="0"/>
                            <a:ea typeface="Calibri" panose="020F0502020204030204" pitchFamily="34" charset="0"/>
                            <a:cs typeface="Times New Roman" panose="02020603050405020304" pitchFamily="18" charset="0"/>
                          </a:rPr>
                          <m:t>𝑥</m:t>
                        </m:r>
                      </m:num>
                      <m:den>
                        <m:r>
                          <a:rPr lang="en-US" b="0" i="1" smtClean="0">
                            <a:latin typeface="Cambria Math" panose="02040503050406030204" pitchFamily="18" charset="0"/>
                            <a:ea typeface="Calibri" panose="020F0502020204030204" pitchFamily="34" charset="0"/>
                            <a:cs typeface="Times New Roman" panose="02020603050405020304" pitchFamily="18" charset="0"/>
                          </a:rPr>
                          <m:t>1+1.325</m:t>
                        </m:r>
                        <m:r>
                          <a:rPr lang="en-US" b="0" i="1" smtClean="0">
                            <a:latin typeface="Cambria Math" panose="02040503050406030204" pitchFamily="18" charset="0"/>
                            <a:ea typeface="Calibri" panose="020F0502020204030204" pitchFamily="34" charset="0"/>
                            <a:cs typeface="Times New Roman" panose="02020603050405020304" pitchFamily="18" charset="0"/>
                          </a:rPr>
                          <m:t>𝑥</m:t>
                        </m:r>
                      </m:den>
                    </m:f>
                  </m:oMath>
                </a14:m>
                <a:endParaRPr lang="en-US">
                  <a:effectLst/>
                  <a:latin typeface="Inter Bold" panose="020B0604020202020204" charset="0"/>
                  <a:ea typeface="Inter Bold" panose="020B0604020202020204" charset="0"/>
                  <a:cs typeface="Times New Roman" panose="02020603050405020304" pitchFamily="18" charset="0"/>
                </a:endParaRPr>
              </a:p>
              <a:p>
                <a:pPr marL="285750" indent="-285750">
                  <a:spcBef>
                    <a:spcPts val="600"/>
                  </a:spcBef>
                  <a:buFont typeface="Symbol" panose="05050102010706020507" pitchFamily="18" charset="2"/>
                  <a:buChar char="Þ"/>
                </a:pPr>
                <a:r>
                  <a:rPr lang="vi-VN">
                    <a:effectLst/>
                    <a:latin typeface="Inter Bold" panose="020B0604020202020204" charset="0"/>
                    <a:ea typeface="Inter Bold" panose="020B0604020202020204" charset="0"/>
                    <a:cs typeface="Times New Roman" panose="02020603050405020304" pitchFamily="18" charset="0"/>
                  </a:rPr>
                  <a:t>Giao điểm giữa 2 đường thẳng là (0.449; 0.65).Gọi là giao điểm 1</a:t>
                </a:r>
                <a:endParaRPr lang="en-US">
                  <a:solidFill>
                    <a:srgbClr val="000000"/>
                  </a:solidFill>
                  <a:effectLst/>
                  <a:latin typeface="Inter Bold" panose="020B0604020202020204" charset="0"/>
                  <a:ea typeface="Inter Bold" panose="020B0604020202020204" charset="0"/>
                </a:endParaRPr>
              </a:p>
            </p:txBody>
          </p:sp>
        </mc:Choice>
        <mc:Fallback xmlns="">
          <p:sp>
            <p:nvSpPr>
              <p:cNvPr id="19" name="TextBox 4">
                <a:extLst>
                  <a:ext uri="{FF2B5EF4-FFF2-40B4-BE49-F238E27FC236}">
                    <a16:creationId xmlns:a16="http://schemas.microsoft.com/office/drawing/2014/main" id="{91E23E50-2234-DF15-9CA3-C8F6E8692BDE}"/>
                  </a:ext>
                </a:extLst>
              </p:cNvPr>
              <p:cNvSpPr txBox="1">
                <a:spLocks noRot="1" noChangeAspect="1" noMove="1" noResize="1" noEditPoints="1" noAdjustHandles="1" noChangeArrowheads="1" noChangeShapeType="1" noTextEdit="1"/>
              </p:cNvSpPr>
              <p:nvPr/>
            </p:nvSpPr>
            <p:spPr>
              <a:xfrm>
                <a:off x="640031" y="458587"/>
                <a:ext cx="7863938" cy="1390702"/>
              </a:xfrm>
              <a:prstGeom prst="rect">
                <a:avLst/>
              </a:prstGeom>
              <a:blipFill>
                <a:blip r:embed="rId2"/>
                <a:stretch>
                  <a:fillRect l="-1395" t="-1754" b="-6579"/>
                </a:stretch>
              </a:blipFill>
            </p:spPr>
            <p:txBody>
              <a:bodyPr/>
              <a:lstStyle/>
              <a:p>
                <a:r>
                  <a:rPr lang="vi-VN">
                    <a:noFill/>
                  </a:rPr>
                  <a:t> </a:t>
                </a:r>
              </a:p>
            </p:txBody>
          </p:sp>
        </mc:Fallback>
      </mc:AlternateContent>
      <p:pic>
        <p:nvPicPr>
          <p:cNvPr id="35" name="Picture 34">
            <a:extLst>
              <a:ext uri="{FF2B5EF4-FFF2-40B4-BE49-F238E27FC236}">
                <a16:creationId xmlns:a16="http://schemas.microsoft.com/office/drawing/2014/main" id="{B96EB36A-FF6E-459D-9273-C37844F6BF25}"/>
              </a:ext>
            </a:extLst>
          </p:cNvPr>
          <p:cNvPicPr>
            <a:picLocks noChangeAspect="1"/>
          </p:cNvPicPr>
          <p:nvPr/>
        </p:nvPicPr>
        <p:blipFill>
          <a:blip r:embed="rId3"/>
          <a:stretch>
            <a:fillRect/>
          </a:stretch>
        </p:blipFill>
        <p:spPr>
          <a:xfrm>
            <a:off x="472538" y="2146741"/>
            <a:ext cx="7962900" cy="2828223"/>
          </a:xfrm>
          <a:prstGeom prst="rect">
            <a:avLst/>
          </a:prstGeom>
        </p:spPr>
      </p:pic>
      <p:sp>
        <p:nvSpPr>
          <p:cNvPr id="3" name="Rounded Rectangle 26">
            <a:extLst>
              <a:ext uri="{FF2B5EF4-FFF2-40B4-BE49-F238E27FC236}">
                <a16:creationId xmlns:a16="http://schemas.microsoft.com/office/drawing/2014/main" id="{3CADB82D-EB61-F617-3D98-91E3E54F6829}"/>
              </a:ext>
            </a:extLst>
          </p:cNvPr>
          <p:cNvSpPr/>
          <p:nvPr/>
        </p:nvSpPr>
        <p:spPr bwMode="auto">
          <a:xfrm>
            <a:off x="2249424" y="1879842"/>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sp>
        <p:nvSpPr>
          <p:cNvPr id="5" name="Rounded Rectangle 26">
            <a:extLst>
              <a:ext uri="{FF2B5EF4-FFF2-40B4-BE49-F238E27FC236}">
                <a16:creationId xmlns:a16="http://schemas.microsoft.com/office/drawing/2014/main" id="{E74B6A42-7989-C835-0F26-0A8FADF4078E}"/>
              </a:ext>
            </a:extLst>
          </p:cNvPr>
          <p:cNvSpPr/>
          <p:nvPr/>
        </p:nvSpPr>
        <p:spPr bwMode="auto">
          <a:xfrm>
            <a:off x="6047232" y="1879842"/>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cxnSp>
        <p:nvCxnSpPr>
          <p:cNvPr id="8" name="Straight Arrow Connector 7">
            <a:extLst>
              <a:ext uri="{FF2B5EF4-FFF2-40B4-BE49-F238E27FC236}">
                <a16:creationId xmlns:a16="http://schemas.microsoft.com/office/drawing/2014/main" id="{6E51707F-49B0-FF4B-8843-BD321F9AC205}"/>
              </a:ext>
            </a:extLst>
          </p:cNvPr>
          <p:cNvCxnSpPr>
            <a:cxnSpLocks/>
          </p:cNvCxnSpPr>
          <p:nvPr/>
        </p:nvCxnSpPr>
        <p:spPr>
          <a:xfrm flipH="1">
            <a:off x="2566416" y="2929279"/>
            <a:ext cx="313944" cy="408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26">
            <a:extLst>
              <a:ext uri="{FF2B5EF4-FFF2-40B4-BE49-F238E27FC236}">
                <a16:creationId xmlns:a16="http://schemas.microsoft.com/office/drawing/2014/main" id="{31BD2BEA-B0E2-8A09-190E-DEE8C84D4BEC}"/>
              </a:ext>
            </a:extLst>
          </p:cNvPr>
          <p:cNvSpPr/>
          <p:nvPr/>
        </p:nvSpPr>
        <p:spPr bwMode="auto">
          <a:xfrm>
            <a:off x="2700528" y="2653171"/>
            <a:ext cx="950976" cy="259955"/>
          </a:xfrm>
          <a:prstGeom prst="roundRect">
            <a:avLst/>
          </a:prstGeom>
          <a:no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vi-VN" altLang="ja-JP" sz="1050" b="1">
                <a:latin typeface="Calibri" pitchFamily="34" charset="0"/>
              </a:rPr>
              <a:t>Giao điểm 1</a:t>
            </a:r>
            <a:endParaRPr lang="en-AU" altLang="ja-JP" sz="1050">
              <a:latin typeface="Calibri" pitchFamily="34" charset="0"/>
            </a:endParaRPr>
          </a:p>
        </p:txBody>
      </p:sp>
    </p:spTree>
    <p:extLst>
      <p:ext uri="{BB962C8B-B14F-4D97-AF65-F5344CB8AC3E}">
        <p14:creationId xmlns:p14="http://schemas.microsoft.com/office/powerpoint/2010/main" val="43617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0D31EB7-595B-774B-D9B5-C7059F134C7C}"/>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4</a:t>
            </a:r>
          </a:p>
        </p:txBody>
      </p:sp>
      <mc:AlternateContent xmlns:mc="http://schemas.openxmlformats.org/markup-compatibility/2006" xmlns:a14="http://schemas.microsoft.com/office/drawing/2010/main">
        <mc:Choice Requires="a14">
          <p:sp>
            <p:nvSpPr>
              <p:cNvPr id="19" name="TextBox 4">
                <a:extLst>
                  <a:ext uri="{FF2B5EF4-FFF2-40B4-BE49-F238E27FC236}">
                    <a16:creationId xmlns:a16="http://schemas.microsoft.com/office/drawing/2014/main" id="{91E23E50-2234-DF15-9CA3-C8F6E8692BDE}"/>
                  </a:ext>
                </a:extLst>
              </p:cNvPr>
              <p:cNvSpPr txBox="1"/>
              <p:nvPr/>
            </p:nvSpPr>
            <p:spPr>
              <a:xfrm>
                <a:off x="487631" y="271547"/>
                <a:ext cx="7863938" cy="1480983"/>
              </a:xfrm>
              <a:prstGeom prst="rect">
                <a:avLst/>
              </a:prstGeom>
            </p:spPr>
            <p:txBody>
              <a:bodyPr lIns="0" tIns="0" rIns="0" bIns="0" rtlCol="0" anchor="t">
                <a:spAutoFit/>
              </a:bodyPr>
              <a:lstStyle/>
              <a:p>
                <a:pPr>
                  <a:lnSpc>
                    <a:spcPts val="4080"/>
                  </a:lnSpc>
                </a:pPr>
                <a:r>
                  <a:rPr lang="en-US" sz="1200">
                    <a:solidFill>
                      <a:srgbClr val="202124"/>
                    </a:solidFill>
                    <a:latin typeface="Inter Bold"/>
                  </a:rPr>
                  <a:t>Phương trình Rectifying Rmin: y = 0.59x +0.39. Thiết lập phương trình Rectifying với R dựa trên công thức:</a:t>
                </a:r>
              </a:p>
              <a:p>
                <a:pPr>
                  <a:lnSpc>
                    <a:spcPts val="4080"/>
                  </a:lnSpc>
                </a:pPr>
                <a14:m>
                  <m:oMathPara xmlns:m="http://schemas.openxmlformats.org/officeDocument/2006/math">
                    <m:oMathParaPr>
                      <m:jc m:val="centerGroup"/>
                    </m:oMathParaPr>
                    <m:oMath xmlns:m="http://schemas.openxmlformats.org/officeDocument/2006/math">
                      <m:r>
                        <a:rPr lang="en-US" sz="1200" i="1">
                          <a:solidFill>
                            <a:srgbClr val="202124"/>
                          </a:solidFill>
                          <a:latin typeface="Cambria Math" panose="02040503050406030204" pitchFamily="18" charset="0"/>
                        </a:rPr>
                        <m:t>𝑌</m:t>
                      </m:r>
                      <m:r>
                        <a:rPr lang="en-US" sz="1200" i="1">
                          <a:solidFill>
                            <a:srgbClr val="202124"/>
                          </a:solidFill>
                          <a:latin typeface="Cambria Math" panose="02040503050406030204" pitchFamily="18" charset="0"/>
                        </a:rPr>
                        <m:t>=</m:t>
                      </m:r>
                      <m:f>
                        <m:fPr>
                          <m:ctrlPr>
                            <a:rPr lang="en-US" sz="1200" i="1" smtClean="0">
                              <a:solidFill>
                                <a:srgbClr val="202124"/>
                              </a:solidFill>
                              <a:latin typeface="Cambria Math" panose="02040503050406030204" pitchFamily="18" charset="0"/>
                            </a:rPr>
                          </m:ctrlPr>
                        </m:fPr>
                        <m:num>
                          <m:r>
                            <a:rPr lang="en-US" sz="1200" b="0" i="1" smtClean="0">
                              <a:solidFill>
                                <a:srgbClr val="202124"/>
                              </a:solidFill>
                              <a:latin typeface="Cambria Math" panose="02040503050406030204" pitchFamily="18" charset="0"/>
                            </a:rPr>
                            <m:t>𝑅</m:t>
                          </m:r>
                        </m:num>
                        <m:den>
                          <m:r>
                            <a:rPr lang="en-US" sz="1200" b="0" i="1" smtClean="0">
                              <a:solidFill>
                                <a:srgbClr val="202124"/>
                              </a:solidFill>
                              <a:latin typeface="Cambria Math" panose="02040503050406030204" pitchFamily="18" charset="0"/>
                            </a:rPr>
                            <m:t>𝑅</m:t>
                          </m:r>
                          <m:r>
                            <a:rPr lang="en-US" sz="1200" b="0" i="1" smtClean="0">
                              <a:solidFill>
                                <a:srgbClr val="202124"/>
                              </a:solidFill>
                              <a:latin typeface="Cambria Math" panose="02040503050406030204" pitchFamily="18" charset="0"/>
                            </a:rPr>
                            <m:t>+1</m:t>
                          </m:r>
                        </m:den>
                      </m:f>
                      <m:r>
                        <a:rPr lang="en-US" sz="1200" i="1" smtClean="0">
                          <a:solidFill>
                            <a:srgbClr val="202124"/>
                          </a:solidFill>
                          <a:latin typeface="Cambria Math" panose="02040503050406030204" pitchFamily="18" charset="0"/>
                          <a:ea typeface="Cambria Math" panose="02040503050406030204" pitchFamily="18" charset="0"/>
                        </a:rPr>
                        <m:t>×</m:t>
                      </m:r>
                      <m:r>
                        <a:rPr lang="en-US" sz="1200" b="0" i="1" smtClean="0">
                          <a:solidFill>
                            <a:srgbClr val="202124"/>
                          </a:solidFill>
                          <a:latin typeface="Cambria Math" panose="02040503050406030204" pitchFamily="18" charset="0"/>
                          <a:ea typeface="Cambria Math" panose="02040503050406030204" pitchFamily="18" charset="0"/>
                        </a:rPr>
                        <m:t>𝑥</m:t>
                      </m:r>
                      <m:r>
                        <a:rPr lang="en-US" sz="1200" b="0" i="1" smtClean="0">
                          <a:solidFill>
                            <a:srgbClr val="202124"/>
                          </a:solidFill>
                          <a:latin typeface="Cambria Math" panose="02040503050406030204" pitchFamily="18" charset="0"/>
                          <a:ea typeface="Cambria Math" panose="02040503050406030204" pitchFamily="18" charset="0"/>
                        </a:rPr>
                        <m:t>+</m:t>
                      </m:r>
                      <m:f>
                        <m:fPr>
                          <m:ctrlPr>
                            <a:rPr lang="en-US" sz="1200" b="0" i="1" smtClean="0">
                              <a:solidFill>
                                <a:srgbClr val="202124"/>
                              </a:solidFill>
                              <a:latin typeface="Cambria Math" panose="02040503050406030204" pitchFamily="18" charset="0"/>
                              <a:ea typeface="Cambria Math" panose="02040503050406030204" pitchFamily="18" charset="0"/>
                            </a:rPr>
                          </m:ctrlPr>
                        </m:fPr>
                        <m:num>
                          <m:r>
                            <a:rPr lang="en-US" sz="1200" b="0" i="1" smtClean="0">
                              <a:solidFill>
                                <a:srgbClr val="202124"/>
                              </a:solidFill>
                              <a:latin typeface="Cambria Math" panose="02040503050406030204" pitchFamily="18" charset="0"/>
                              <a:ea typeface="Cambria Math" panose="02040503050406030204" pitchFamily="18" charset="0"/>
                            </a:rPr>
                            <m:t>1</m:t>
                          </m:r>
                        </m:num>
                        <m:den>
                          <m:r>
                            <a:rPr lang="en-US" sz="1200" b="0" i="1" smtClean="0">
                              <a:solidFill>
                                <a:srgbClr val="202124"/>
                              </a:solidFill>
                              <a:latin typeface="Cambria Math" panose="02040503050406030204" pitchFamily="18" charset="0"/>
                              <a:ea typeface="Cambria Math" panose="02040503050406030204" pitchFamily="18" charset="0"/>
                            </a:rPr>
                            <m:t>𝑅</m:t>
                          </m:r>
                          <m:r>
                            <a:rPr lang="en-US" sz="1200" b="0" i="1" smtClean="0">
                              <a:solidFill>
                                <a:srgbClr val="202124"/>
                              </a:solidFill>
                              <a:latin typeface="Cambria Math" panose="02040503050406030204" pitchFamily="18" charset="0"/>
                              <a:ea typeface="Cambria Math" panose="02040503050406030204" pitchFamily="18" charset="0"/>
                            </a:rPr>
                            <m:t>+1</m:t>
                          </m:r>
                        </m:den>
                      </m:f>
                      <m:r>
                        <a:rPr lang="en-US" sz="1200" b="0" i="1" smtClean="0">
                          <a:solidFill>
                            <a:srgbClr val="202124"/>
                          </a:solidFill>
                          <a:latin typeface="Cambria Math" panose="02040503050406030204" pitchFamily="18" charset="0"/>
                          <a:ea typeface="Cambria Math" panose="02040503050406030204" pitchFamily="18" charset="0"/>
                        </a:rPr>
                        <m:t>×</m:t>
                      </m:r>
                      <m:sSub>
                        <m:sSubPr>
                          <m:ctrlPr>
                            <a:rPr lang="en-US" sz="1200" b="0" i="1" smtClean="0">
                              <a:solidFill>
                                <a:srgbClr val="202124"/>
                              </a:solidFill>
                              <a:latin typeface="Cambria Math" panose="02040503050406030204" pitchFamily="18" charset="0"/>
                              <a:ea typeface="Cambria Math" panose="02040503050406030204" pitchFamily="18" charset="0"/>
                            </a:rPr>
                          </m:ctrlPr>
                        </m:sSubPr>
                        <m:e>
                          <m:r>
                            <a:rPr lang="en-US" sz="1200" b="0" i="1" smtClean="0">
                              <a:solidFill>
                                <a:srgbClr val="202124"/>
                              </a:solidFill>
                              <a:latin typeface="Cambria Math" panose="02040503050406030204" pitchFamily="18" charset="0"/>
                              <a:ea typeface="Cambria Math" panose="02040503050406030204" pitchFamily="18" charset="0"/>
                            </a:rPr>
                            <m:t>𝑥</m:t>
                          </m:r>
                        </m:e>
                        <m:sub>
                          <m:r>
                            <a:rPr lang="en-US" sz="1200" b="0" i="1" smtClean="0">
                              <a:solidFill>
                                <a:srgbClr val="202124"/>
                              </a:solidFill>
                              <a:latin typeface="Cambria Math" panose="02040503050406030204" pitchFamily="18" charset="0"/>
                              <a:ea typeface="Cambria Math" panose="02040503050406030204" pitchFamily="18" charset="0"/>
                            </a:rPr>
                            <m:t>𝐷</m:t>
                          </m:r>
                        </m:sub>
                      </m:sSub>
                    </m:oMath>
                  </m:oMathPara>
                </a14:m>
                <a:endParaRPr lang="en-US" sz="1200">
                  <a:solidFill>
                    <a:srgbClr val="202124"/>
                  </a:solidFill>
                  <a:latin typeface="Inter Bold"/>
                </a:endParaRPr>
              </a:p>
              <a:p>
                <a:pPr>
                  <a:lnSpc>
                    <a:spcPts val="4080"/>
                  </a:lnSpc>
                </a:pPr>
                <a:endParaRPr lang="en-US" sz="1200">
                  <a:solidFill>
                    <a:srgbClr val="202124"/>
                  </a:solidFill>
                  <a:latin typeface="Inter Bold"/>
                </a:endParaRPr>
              </a:p>
            </p:txBody>
          </p:sp>
        </mc:Choice>
        <mc:Fallback xmlns="">
          <p:sp>
            <p:nvSpPr>
              <p:cNvPr id="19" name="TextBox 4">
                <a:extLst>
                  <a:ext uri="{FF2B5EF4-FFF2-40B4-BE49-F238E27FC236}">
                    <a16:creationId xmlns:a16="http://schemas.microsoft.com/office/drawing/2014/main" id="{91E23E50-2234-DF15-9CA3-C8F6E8692BDE}"/>
                  </a:ext>
                </a:extLst>
              </p:cNvPr>
              <p:cNvSpPr txBox="1">
                <a:spLocks noRot="1" noChangeAspect="1" noMove="1" noResize="1" noEditPoints="1" noAdjustHandles="1" noChangeArrowheads="1" noChangeShapeType="1" noTextEdit="1"/>
              </p:cNvSpPr>
              <p:nvPr/>
            </p:nvSpPr>
            <p:spPr>
              <a:xfrm>
                <a:off x="487631" y="271547"/>
                <a:ext cx="7863938" cy="1480983"/>
              </a:xfrm>
              <a:prstGeom prst="rect">
                <a:avLst/>
              </a:prstGeom>
              <a:blipFill>
                <a:blip r:embed="rId2"/>
                <a:stretch>
                  <a:fillRect l="-1240"/>
                </a:stretch>
              </a:blipFill>
            </p:spPr>
            <p:txBody>
              <a:bodyPr/>
              <a:lstStyle/>
              <a:p>
                <a:r>
                  <a:rPr lang="vi-VN">
                    <a:noFill/>
                  </a:rPr>
                  <a:t> </a:t>
                </a:r>
              </a:p>
            </p:txBody>
          </p:sp>
        </mc:Fallback>
      </mc:AlternateContent>
      <p:pic>
        <p:nvPicPr>
          <p:cNvPr id="21" name="Picture 20">
            <a:extLst>
              <a:ext uri="{FF2B5EF4-FFF2-40B4-BE49-F238E27FC236}">
                <a16:creationId xmlns:a16="http://schemas.microsoft.com/office/drawing/2014/main" id="{8A9D2AE6-D5B7-77B8-3DF8-2FDDA4C24BF6}"/>
              </a:ext>
            </a:extLst>
          </p:cNvPr>
          <p:cNvPicPr>
            <a:picLocks noChangeAspect="1"/>
          </p:cNvPicPr>
          <p:nvPr/>
        </p:nvPicPr>
        <p:blipFill>
          <a:blip r:embed="rId3"/>
          <a:stretch>
            <a:fillRect/>
          </a:stretch>
        </p:blipFill>
        <p:spPr>
          <a:xfrm>
            <a:off x="0" y="1399122"/>
            <a:ext cx="8686800" cy="3365611"/>
          </a:xfrm>
          <a:prstGeom prst="rect">
            <a:avLst/>
          </a:prstGeom>
        </p:spPr>
      </p:pic>
      <p:sp>
        <p:nvSpPr>
          <p:cNvPr id="3" name="Rounded Rectangle 26">
            <a:extLst>
              <a:ext uri="{FF2B5EF4-FFF2-40B4-BE49-F238E27FC236}">
                <a16:creationId xmlns:a16="http://schemas.microsoft.com/office/drawing/2014/main" id="{205ACD9E-1D3F-FCE5-C4D4-683A31243FB3}"/>
              </a:ext>
            </a:extLst>
          </p:cNvPr>
          <p:cNvSpPr/>
          <p:nvPr/>
        </p:nvSpPr>
        <p:spPr bwMode="auto">
          <a:xfrm>
            <a:off x="1542288" y="1181777"/>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sp>
        <p:nvSpPr>
          <p:cNvPr id="5" name="Rounded Rectangle 26">
            <a:extLst>
              <a:ext uri="{FF2B5EF4-FFF2-40B4-BE49-F238E27FC236}">
                <a16:creationId xmlns:a16="http://schemas.microsoft.com/office/drawing/2014/main" id="{5367C42D-BA21-1A1D-9E38-54D4C1FBA3DB}"/>
              </a:ext>
            </a:extLst>
          </p:cNvPr>
          <p:cNvSpPr/>
          <p:nvPr/>
        </p:nvSpPr>
        <p:spPr bwMode="auto">
          <a:xfrm>
            <a:off x="6120384" y="1176436"/>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spTree>
    <p:extLst>
      <p:ext uri="{BB962C8B-B14F-4D97-AF65-F5344CB8AC3E}">
        <p14:creationId xmlns:p14="http://schemas.microsoft.com/office/powerpoint/2010/main" val="115383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5AEE107C-75A9-1735-D62F-1591F5496845}"/>
              </a:ext>
            </a:extLst>
          </p:cNvPr>
          <p:cNvSpPr txBox="1"/>
          <p:nvPr/>
        </p:nvSpPr>
        <p:spPr>
          <a:xfrm>
            <a:off x="5715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5</a:t>
            </a:r>
          </a:p>
        </p:txBody>
      </p:sp>
      <p:pic>
        <p:nvPicPr>
          <p:cNvPr id="4" name="Picture 3">
            <a:extLst>
              <a:ext uri="{FF2B5EF4-FFF2-40B4-BE49-F238E27FC236}">
                <a16:creationId xmlns:a16="http://schemas.microsoft.com/office/drawing/2014/main" id="{FDBAA1C0-9D65-E850-5F59-51B31717A181}"/>
              </a:ext>
            </a:extLst>
          </p:cNvPr>
          <p:cNvPicPr>
            <a:picLocks noChangeAspect="1"/>
          </p:cNvPicPr>
          <p:nvPr/>
        </p:nvPicPr>
        <p:blipFill>
          <a:blip r:embed="rId3"/>
          <a:stretch>
            <a:fillRect/>
          </a:stretch>
        </p:blipFill>
        <p:spPr>
          <a:xfrm>
            <a:off x="228600" y="1543050"/>
            <a:ext cx="8766835" cy="3289262"/>
          </a:xfrm>
          <a:prstGeom prst="rect">
            <a:avLst/>
          </a:prstGeom>
        </p:spPr>
      </p:pic>
      <p:sp>
        <p:nvSpPr>
          <p:cNvPr id="6" name="TextBox 4">
            <a:extLst>
              <a:ext uri="{FF2B5EF4-FFF2-40B4-BE49-F238E27FC236}">
                <a16:creationId xmlns:a16="http://schemas.microsoft.com/office/drawing/2014/main" id="{846B8EF4-6FEB-8979-E522-A46483478F6C}"/>
              </a:ext>
            </a:extLst>
          </p:cNvPr>
          <p:cNvSpPr txBox="1"/>
          <p:nvPr/>
        </p:nvSpPr>
        <p:spPr>
          <a:xfrm>
            <a:off x="438912" y="446471"/>
            <a:ext cx="7863938" cy="1814407"/>
          </a:xfrm>
          <a:prstGeom prst="rect">
            <a:avLst/>
          </a:prstGeom>
        </p:spPr>
        <p:txBody>
          <a:bodyPr lIns="0" tIns="0" rIns="0" bIns="0" rtlCol="0" anchor="t">
            <a:spAutoFit/>
          </a:bodyPr>
          <a:lstStyle/>
          <a:p>
            <a:pPr>
              <a:lnSpc>
                <a:spcPct val="150000"/>
              </a:lnSpc>
            </a:pPr>
            <a:r>
              <a:rPr lang="en-US" sz="1200">
                <a:solidFill>
                  <a:srgbClr val="202124"/>
                </a:solidFill>
                <a:latin typeface="Inter Bold"/>
              </a:rPr>
              <a:t> Tìm giao điểm giữa đường qline và rectifying với R. Giao điểm 2</a:t>
            </a:r>
          </a:p>
          <a:p>
            <a:pPr>
              <a:lnSpc>
                <a:spcPct val="150000"/>
              </a:lnSpc>
            </a:pPr>
            <a:r>
              <a:rPr lang="en-US" sz="1200">
                <a:solidFill>
                  <a:srgbClr val="202124"/>
                </a:solidFill>
                <a:latin typeface="Inter Bold"/>
              </a:rPr>
              <a:t>&gt;&gt;&gt; Ta được: ( 0.46, 0.61). </a:t>
            </a:r>
          </a:p>
          <a:p>
            <a:pPr>
              <a:lnSpc>
                <a:spcPct val="150000"/>
              </a:lnSpc>
            </a:pPr>
            <a:r>
              <a:rPr lang="en-US" sz="1200">
                <a:solidFill>
                  <a:srgbClr val="202124"/>
                </a:solidFill>
                <a:latin typeface="Inter Bold"/>
              </a:rPr>
              <a:t>Tìm phương trình Operating Stripping từ giao điểm 2  và B ta được: y = 1.45x-0.04</a:t>
            </a:r>
          </a:p>
          <a:p>
            <a:pPr>
              <a:lnSpc>
                <a:spcPct val="150000"/>
              </a:lnSpc>
            </a:pPr>
            <a:endParaRPr lang="en-US" sz="1200">
              <a:solidFill>
                <a:srgbClr val="202124"/>
              </a:solidFill>
              <a:latin typeface="Inter Bold"/>
            </a:endParaRPr>
          </a:p>
          <a:p>
            <a:pPr>
              <a:lnSpc>
                <a:spcPct val="150000"/>
              </a:lnSpc>
            </a:pPr>
            <a:endParaRPr lang="en-US" sz="1200">
              <a:solidFill>
                <a:srgbClr val="202124"/>
              </a:solidFill>
              <a:latin typeface="Inter Bold"/>
            </a:endParaRPr>
          </a:p>
          <a:p>
            <a:pPr>
              <a:lnSpc>
                <a:spcPts val="4080"/>
              </a:lnSpc>
            </a:pPr>
            <a:endParaRPr lang="en-US" sz="1200">
              <a:solidFill>
                <a:srgbClr val="202124"/>
              </a:solidFill>
              <a:latin typeface="Inter Bold"/>
            </a:endParaRPr>
          </a:p>
        </p:txBody>
      </p:sp>
      <p:sp>
        <p:nvSpPr>
          <p:cNvPr id="3" name="Rounded Rectangle 26">
            <a:extLst>
              <a:ext uri="{FF2B5EF4-FFF2-40B4-BE49-F238E27FC236}">
                <a16:creationId xmlns:a16="http://schemas.microsoft.com/office/drawing/2014/main" id="{DF801093-4A3E-537E-18BA-68524D16679F}"/>
              </a:ext>
            </a:extLst>
          </p:cNvPr>
          <p:cNvSpPr/>
          <p:nvPr/>
        </p:nvSpPr>
        <p:spPr bwMode="auto">
          <a:xfrm>
            <a:off x="1920240" y="1343955"/>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sp>
        <p:nvSpPr>
          <p:cNvPr id="7" name="Rounded Rectangle 26">
            <a:extLst>
              <a:ext uri="{FF2B5EF4-FFF2-40B4-BE49-F238E27FC236}">
                <a16:creationId xmlns:a16="http://schemas.microsoft.com/office/drawing/2014/main" id="{1E7AE21C-CD4D-9834-12DC-F6AC7902262A}"/>
              </a:ext>
            </a:extLst>
          </p:cNvPr>
          <p:cNvSpPr/>
          <p:nvPr/>
        </p:nvSpPr>
        <p:spPr bwMode="auto">
          <a:xfrm>
            <a:off x="6254496" y="1343954"/>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cxnSp>
        <p:nvCxnSpPr>
          <p:cNvPr id="10" name="Straight Arrow Connector 9">
            <a:extLst>
              <a:ext uri="{FF2B5EF4-FFF2-40B4-BE49-F238E27FC236}">
                <a16:creationId xmlns:a16="http://schemas.microsoft.com/office/drawing/2014/main" id="{C25D936A-55EF-95A4-C7AB-0E1BCAE4AC06}"/>
              </a:ext>
            </a:extLst>
          </p:cNvPr>
          <p:cNvCxnSpPr>
            <a:cxnSpLocks/>
          </p:cNvCxnSpPr>
          <p:nvPr/>
        </p:nvCxnSpPr>
        <p:spPr>
          <a:xfrm flipH="1">
            <a:off x="2590800" y="2944368"/>
            <a:ext cx="835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26">
            <a:extLst>
              <a:ext uri="{FF2B5EF4-FFF2-40B4-BE49-F238E27FC236}">
                <a16:creationId xmlns:a16="http://schemas.microsoft.com/office/drawing/2014/main" id="{1C547C44-892B-8CEF-A692-7E2B83B75B01}"/>
              </a:ext>
            </a:extLst>
          </p:cNvPr>
          <p:cNvSpPr/>
          <p:nvPr/>
        </p:nvSpPr>
        <p:spPr bwMode="auto">
          <a:xfrm>
            <a:off x="3474720" y="2882623"/>
            <a:ext cx="883920" cy="259955"/>
          </a:xfrm>
          <a:prstGeom prst="roundRect">
            <a:avLst/>
          </a:prstGeom>
          <a:no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vi-VN" altLang="ja-JP" sz="1050" b="1">
                <a:latin typeface="Calibri" pitchFamily="34" charset="0"/>
              </a:rPr>
              <a:t>Giao điểm 2</a:t>
            </a:r>
            <a:endParaRPr lang="en-AU" altLang="ja-JP" sz="1050">
              <a:latin typeface="Calibri" pitchFamily="34" charset="0"/>
            </a:endParaRPr>
          </a:p>
        </p:txBody>
      </p:sp>
    </p:spTree>
    <p:extLst>
      <p:ext uri="{BB962C8B-B14F-4D97-AF65-F5344CB8AC3E}">
        <p14:creationId xmlns:p14="http://schemas.microsoft.com/office/powerpoint/2010/main" val="3417733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B876F1BA-6CB8-2CF0-17F2-B0516ECA66F7}"/>
              </a:ext>
            </a:extLst>
          </p:cNvPr>
          <p:cNvSpPr txBox="1"/>
          <p:nvPr/>
        </p:nvSpPr>
        <p:spPr>
          <a:xfrm>
            <a:off x="800100" y="0"/>
            <a:ext cx="7863938" cy="458587"/>
          </a:xfrm>
          <a:prstGeom prst="rect">
            <a:avLst/>
          </a:prstGeom>
        </p:spPr>
        <p:txBody>
          <a:bodyPr lIns="0" tIns="0" rIns="0" bIns="0" rtlCol="0" anchor="t">
            <a:spAutoFit/>
          </a:bodyPr>
          <a:lstStyle/>
          <a:p>
            <a:pPr algn="ctr">
              <a:lnSpc>
                <a:spcPts val="4080"/>
              </a:lnSpc>
            </a:pPr>
            <a:r>
              <a:rPr lang="en-US" sz="2200">
                <a:solidFill>
                  <a:srgbClr val="202124"/>
                </a:solidFill>
                <a:latin typeface="Inter Bold"/>
              </a:rPr>
              <a:t>Bước 6</a:t>
            </a:r>
          </a:p>
        </p:txBody>
      </p:sp>
      <p:pic>
        <p:nvPicPr>
          <p:cNvPr id="4" name="Picture 3">
            <a:extLst>
              <a:ext uri="{FF2B5EF4-FFF2-40B4-BE49-F238E27FC236}">
                <a16:creationId xmlns:a16="http://schemas.microsoft.com/office/drawing/2014/main" id="{EB131699-5A84-68C5-F1D6-235DA74FB0DF}"/>
              </a:ext>
            </a:extLst>
          </p:cNvPr>
          <p:cNvPicPr>
            <a:picLocks noChangeAspect="1"/>
          </p:cNvPicPr>
          <p:nvPr/>
        </p:nvPicPr>
        <p:blipFill>
          <a:blip r:embed="rId2"/>
          <a:stretch>
            <a:fillRect/>
          </a:stretch>
        </p:blipFill>
        <p:spPr>
          <a:xfrm>
            <a:off x="121969" y="466699"/>
            <a:ext cx="9022032" cy="3541879"/>
          </a:xfrm>
          <a:prstGeom prst="rect">
            <a:avLst/>
          </a:prstGeom>
        </p:spPr>
      </p:pic>
      <p:sp>
        <p:nvSpPr>
          <p:cNvPr id="6" name="Arrow: Down 5">
            <a:extLst>
              <a:ext uri="{FF2B5EF4-FFF2-40B4-BE49-F238E27FC236}">
                <a16:creationId xmlns:a16="http://schemas.microsoft.com/office/drawing/2014/main" id="{16317454-E74D-5511-03DD-B1693D881F11}"/>
              </a:ext>
            </a:extLst>
          </p:cNvPr>
          <p:cNvSpPr/>
          <p:nvPr/>
        </p:nvSpPr>
        <p:spPr>
          <a:xfrm rot="16200000">
            <a:off x="1291805" y="4086450"/>
            <a:ext cx="331042" cy="6286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700"/>
          </a:p>
        </p:txBody>
      </p:sp>
      <p:sp>
        <p:nvSpPr>
          <p:cNvPr id="7" name="TextBox 4">
            <a:extLst>
              <a:ext uri="{FF2B5EF4-FFF2-40B4-BE49-F238E27FC236}">
                <a16:creationId xmlns:a16="http://schemas.microsoft.com/office/drawing/2014/main" id="{A436158A-3D70-383C-B1A3-1F59F4532FE0}"/>
              </a:ext>
            </a:extLst>
          </p:cNvPr>
          <p:cNvSpPr txBox="1"/>
          <p:nvPr/>
        </p:nvSpPr>
        <p:spPr>
          <a:xfrm>
            <a:off x="1905000" y="4057650"/>
            <a:ext cx="7863938" cy="452753"/>
          </a:xfrm>
          <a:prstGeom prst="rect">
            <a:avLst/>
          </a:prstGeom>
        </p:spPr>
        <p:txBody>
          <a:bodyPr lIns="0" tIns="0" rIns="0" bIns="0" rtlCol="0" anchor="t">
            <a:spAutoFit/>
          </a:bodyPr>
          <a:lstStyle/>
          <a:p>
            <a:pPr>
              <a:lnSpc>
                <a:spcPts val="4080"/>
              </a:lnSpc>
            </a:pPr>
            <a:r>
              <a:rPr lang="en-US" sz="2000">
                <a:solidFill>
                  <a:srgbClr val="FF0000"/>
                </a:solidFill>
                <a:latin typeface="Inter Bold"/>
              </a:rPr>
              <a:t>Tổng số tray là 12, dòng feed đi vào tại tray thứ 7</a:t>
            </a:r>
          </a:p>
        </p:txBody>
      </p:sp>
      <p:sp>
        <p:nvSpPr>
          <p:cNvPr id="3" name="Rounded Rectangle 26">
            <a:extLst>
              <a:ext uri="{FF2B5EF4-FFF2-40B4-BE49-F238E27FC236}">
                <a16:creationId xmlns:a16="http://schemas.microsoft.com/office/drawing/2014/main" id="{47870001-E043-E903-8081-609BF774F114}"/>
              </a:ext>
            </a:extLst>
          </p:cNvPr>
          <p:cNvSpPr/>
          <p:nvPr/>
        </p:nvSpPr>
        <p:spPr bwMode="auto">
          <a:xfrm>
            <a:off x="1905000" y="333249"/>
            <a:ext cx="1261872" cy="266899"/>
          </a:xfrm>
          <a:prstGeom prst="roundRect">
            <a:avLst/>
          </a:prstGeom>
          <a:solidFill>
            <a:srgbClr val="F3846E"/>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Excel</a:t>
            </a:r>
            <a:endParaRPr lang="en-AU" altLang="ja-JP">
              <a:latin typeface="Calibri" pitchFamily="34" charset="0"/>
            </a:endParaRPr>
          </a:p>
        </p:txBody>
      </p:sp>
      <p:sp>
        <p:nvSpPr>
          <p:cNvPr id="8" name="Rounded Rectangle 26">
            <a:extLst>
              <a:ext uri="{FF2B5EF4-FFF2-40B4-BE49-F238E27FC236}">
                <a16:creationId xmlns:a16="http://schemas.microsoft.com/office/drawing/2014/main" id="{D6F166D1-797B-FA65-A07C-48F7D61106E6}"/>
              </a:ext>
            </a:extLst>
          </p:cNvPr>
          <p:cNvSpPr/>
          <p:nvPr/>
        </p:nvSpPr>
        <p:spPr bwMode="auto">
          <a:xfrm>
            <a:off x="6455664" y="308714"/>
            <a:ext cx="1261872" cy="266899"/>
          </a:xfrm>
          <a:prstGeom prst="roundRect">
            <a:avLst/>
          </a:prstGeom>
          <a:solidFill>
            <a:srgbClr val="FFFF00"/>
          </a:solidFill>
          <a:ln w="12700">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AU" altLang="ja-JP" b="1">
                <a:latin typeface="Calibri" pitchFamily="34" charset="0"/>
              </a:rPr>
              <a:t>Python</a:t>
            </a:r>
            <a:endParaRPr lang="en-AU" altLang="ja-JP">
              <a:latin typeface="Calibri" pitchFamily="34" charset="0"/>
            </a:endParaRPr>
          </a:p>
        </p:txBody>
      </p:sp>
    </p:spTree>
    <p:extLst>
      <p:ext uri="{BB962C8B-B14F-4D97-AF65-F5344CB8AC3E}">
        <p14:creationId xmlns:p14="http://schemas.microsoft.com/office/powerpoint/2010/main" val="1903719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9;p48">
            <a:extLst>
              <a:ext uri="{FF2B5EF4-FFF2-40B4-BE49-F238E27FC236}">
                <a16:creationId xmlns:a16="http://schemas.microsoft.com/office/drawing/2014/main" id="{001DECE2-6278-49D0-9B07-406E136B6D20}"/>
              </a:ext>
            </a:extLst>
          </p:cNvPr>
          <p:cNvSpPr txBox="1">
            <a:spLocks noGrp="1"/>
          </p:cNvSpPr>
          <p:nvPr>
            <p:ph type="title"/>
          </p:nvPr>
        </p:nvSpPr>
        <p:spPr>
          <a:xfrm>
            <a:off x="629090" y="878395"/>
            <a:ext cx="50369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chemeClr val="accent2"/>
                </a:solidFill>
              </a:rPr>
              <a:t>1. </a:t>
            </a:r>
            <a:r>
              <a:rPr lang="vi-VN" sz="4400">
                <a:solidFill>
                  <a:schemeClr val="accent2"/>
                </a:solidFill>
              </a:rPr>
              <a:t>KHÁI QUÁT CHUNG VỀ THÁP CHƯNG CẤT</a:t>
            </a:r>
            <a:br>
              <a:rPr lang="vi-VN" sz="4400">
                <a:solidFill>
                  <a:schemeClr val="accent2"/>
                </a:solidFill>
              </a:rPr>
            </a:br>
            <a:endParaRPr sz="4400">
              <a:solidFill>
                <a:schemeClr val="accent2"/>
              </a:solidFill>
            </a:endParaRPr>
          </a:p>
        </p:txBody>
      </p:sp>
      <p:grpSp>
        <p:nvGrpSpPr>
          <p:cNvPr id="5" name="Google Shape;1060;p48">
            <a:extLst>
              <a:ext uri="{FF2B5EF4-FFF2-40B4-BE49-F238E27FC236}">
                <a16:creationId xmlns:a16="http://schemas.microsoft.com/office/drawing/2014/main" id="{84B32112-A562-BC77-2C08-E92E6E9CDE3E}"/>
              </a:ext>
            </a:extLst>
          </p:cNvPr>
          <p:cNvGrpSpPr/>
          <p:nvPr/>
        </p:nvGrpSpPr>
        <p:grpSpPr>
          <a:xfrm>
            <a:off x="4572000" y="2045854"/>
            <a:ext cx="4567528" cy="3030332"/>
            <a:chOff x="5918100" y="2023950"/>
            <a:chExt cx="4567528" cy="3030332"/>
          </a:xfrm>
        </p:grpSpPr>
        <p:pic>
          <p:nvPicPr>
            <p:cNvPr id="6" name="Google Shape;1062;p48">
              <a:extLst>
                <a:ext uri="{FF2B5EF4-FFF2-40B4-BE49-F238E27FC236}">
                  <a16:creationId xmlns:a16="http://schemas.microsoft.com/office/drawing/2014/main" id="{84D5EA3B-23F0-1E17-EDFF-B34532F50077}"/>
                </a:ext>
              </a:extLst>
            </p:cNvPr>
            <p:cNvPicPr preferRelativeResize="0"/>
            <p:nvPr/>
          </p:nvPicPr>
          <p:blipFill>
            <a:blip r:embed="rId2">
              <a:alphaModFix/>
            </a:blip>
            <a:stretch>
              <a:fillRect/>
            </a:stretch>
          </p:blipFill>
          <p:spPr>
            <a:xfrm>
              <a:off x="5918100" y="2023950"/>
              <a:ext cx="4125150" cy="2627775"/>
            </a:xfrm>
            <a:prstGeom prst="rect">
              <a:avLst/>
            </a:prstGeom>
            <a:noFill/>
            <a:ln>
              <a:noFill/>
            </a:ln>
          </p:spPr>
        </p:pic>
        <p:pic>
          <p:nvPicPr>
            <p:cNvPr id="7" name="Google Shape;1061;p48">
              <a:extLst>
                <a:ext uri="{FF2B5EF4-FFF2-40B4-BE49-F238E27FC236}">
                  <a16:creationId xmlns:a16="http://schemas.microsoft.com/office/drawing/2014/main" id="{1B17BBD1-D2C1-4610-0A32-2BE3B166BF78}"/>
                </a:ext>
              </a:extLst>
            </p:cNvPr>
            <p:cNvPicPr preferRelativeResize="0"/>
            <p:nvPr/>
          </p:nvPicPr>
          <p:blipFill>
            <a:blip r:embed="rId3">
              <a:alphaModFix/>
            </a:blip>
            <a:stretch>
              <a:fillRect/>
            </a:stretch>
          </p:blipFill>
          <p:spPr>
            <a:xfrm>
              <a:off x="6196588" y="4249167"/>
              <a:ext cx="1120300" cy="805115"/>
            </a:xfrm>
            <a:prstGeom prst="rect">
              <a:avLst/>
            </a:prstGeom>
            <a:noFill/>
            <a:ln>
              <a:noFill/>
            </a:ln>
          </p:spPr>
        </p:pic>
        <p:pic>
          <p:nvPicPr>
            <p:cNvPr id="8" name="Google Shape;1063;p48">
              <a:extLst>
                <a:ext uri="{FF2B5EF4-FFF2-40B4-BE49-F238E27FC236}">
                  <a16:creationId xmlns:a16="http://schemas.microsoft.com/office/drawing/2014/main" id="{6A220A54-B4DD-944A-839D-99A593179A1A}"/>
                </a:ext>
              </a:extLst>
            </p:cNvPr>
            <p:cNvPicPr preferRelativeResize="0"/>
            <p:nvPr/>
          </p:nvPicPr>
          <p:blipFill>
            <a:blip r:embed="rId4">
              <a:alphaModFix/>
            </a:blip>
            <a:stretch>
              <a:fillRect/>
            </a:stretch>
          </p:blipFill>
          <p:spPr>
            <a:xfrm>
              <a:off x="9365328" y="3016543"/>
              <a:ext cx="1120300" cy="848075"/>
            </a:xfrm>
            <a:prstGeom prst="rect">
              <a:avLst/>
            </a:prstGeom>
            <a:noFill/>
            <a:ln>
              <a:noFill/>
            </a:ln>
          </p:spPr>
        </p:pic>
        <p:pic>
          <p:nvPicPr>
            <p:cNvPr id="9" name="Google Shape;1064;p48">
              <a:extLst>
                <a:ext uri="{FF2B5EF4-FFF2-40B4-BE49-F238E27FC236}">
                  <a16:creationId xmlns:a16="http://schemas.microsoft.com/office/drawing/2014/main" id="{B1C90233-25CC-E2D3-2650-32CFDACE2861}"/>
                </a:ext>
              </a:extLst>
            </p:cNvPr>
            <p:cNvPicPr preferRelativeResize="0"/>
            <p:nvPr/>
          </p:nvPicPr>
          <p:blipFill>
            <a:blip r:embed="rId5">
              <a:alphaModFix/>
            </a:blip>
            <a:stretch>
              <a:fillRect/>
            </a:stretch>
          </p:blipFill>
          <p:spPr>
            <a:xfrm>
              <a:off x="7432438" y="4113097"/>
              <a:ext cx="700524" cy="848075"/>
            </a:xfrm>
            <a:prstGeom prst="rect">
              <a:avLst/>
            </a:prstGeom>
            <a:noFill/>
            <a:ln>
              <a:noFill/>
            </a:ln>
          </p:spPr>
        </p:pic>
        <p:pic>
          <p:nvPicPr>
            <p:cNvPr id="10" name="Google Shape;1065;p48">
              <a:extLst>
                <a:ext uri="{FF2B5EF4-FFF2-40B4-BE49-F238E27FC236}">
                  <a16:creationId xmlns:a16="http://schemas.microsoft.com/office/drawing/2014/main" id="{3DC7E5A6-3EA5-4DAE-E0FF-6E3E9B2AA37D}"/>
                </a:ext>
              </a:extLst>
            </p:cNvPr>
            <p:cNvPicPr preferRelativeResize="0"/>
            <p:nvPr/>
          </p:nvPicPr>
          <p:blipFill>
            <a:blip r:embed="rId6">
              <a:alphaModFix/>
            </a:blip>
            <a:stretch>
              <a:fillRect/>
            </a:stretch>
          </p:blipFill>
          <p:spPr>
            <a:xfrm>
              <a:off x="8582695" y="3419100"/>
              <a:ext cx="1008600" cy="897047"/>
            </a:xfrm>
            <a:prstGeom prst="rect">
              <a:avLst/>
            </a:prstGeom>
            <a:noFill/>
            <a:ln>
              <a:noFill/>
            </a:ln>
          </p:spPr>
        </p:pic>
        <p:pic>
          <p:nvPicPr>
            <p:cNvPr id="11" name="Google Shape;1066;p48">
              <a:extLst>
                <a:ext uri="{FF2B5EF4-FFF2-40B4-BE49-F238E27FC236}">
                  <a16:creationId xmlns:a16="http://schemas.microsoft.com/office/drawing/2014/main" id="{6E698273-F7BA-B08B-456D-2526886B2967}"/>
                </a:ext>
              </a:extLst>
            </p:cNvPr>
            <p:cNvPicPr preferRelativeResize="0"/>
            <p:nvPr/>
          </p:nvPicPr>
          <p:blipFill>
            <a:blip r:embed="rId6">
              <a:alphaModFix/>
            </a:blip>
            <a:stretch>
              <a:fillRect/>
            </a:stretch>
          </p:blipFill>
          <p:spPr>
            <a:xfrm>
              <a:off x="7906995" y="3742950"/>
              <a:ext cx="1008600" cy="897047"/>
            </a:xfrm>
            <a:prstGeom prst="rect">
              <a:avLst/>
            </a:prstGeom>
            <a:noFill/>
            <a:ln>
              <a:noFill/>
            </a:ln>
          </p:spPr>
        </p:pic>
      </p:grpSp>
      <p:grpSp>
        <p:nvGrpSpPr>
          <p:cNvPr id="12" name="Google Shape;591;p38">
            <a:extLst>
              <a:ext uri="{FF2B5EF4-FFF2-40B4-BE49-F238E27FC236}">
                <a16:creationId xmlns:a16="http://schemas.microsoft.com/office/drawing/2014/main" id="{D6A29441-16DC-C862-E013-BE114D36D10E}"/>
              </a:ext>
            </a:extLst>
          </p:cNvPr>
          <p:cNvGrpSpPr/>
          <p:nvPr/>
        </p:nvGrpSpPr>
        <p:grpSpPr>
          <a:xfrm>
            <a:off x="4498799" y="639057"/>
            <a:ext cx="911839" cy="196126"/>
            <a:chOff x="-145925" y="-62768"/>
            <a:chExt cx="3906764" cy="840300"/>
          </a:xfrm>
        </p:grpSpPr>
        <p:sp>
          <p:nvSpPr>
            <p:cNvPr id="13" name="Google Shape;592;p38">
              <a:extLst>
                <a:ext uri="{FF2B5EF4-FFF2-40B4-BE49-F238E27FC236}">
                  <a16:creationId xmlns:a16="http://schemas.microsoft.com/office/drawing/2014/main" id="{51CE18CA-71A2-699E-08B3-F82ED124A1DC}"/>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38">
              <a:extLst>
                <a:ext uri="{FF2B5EF4-FFF2-40B4-BE49-F238E27FC236}">
                  <a16:creationId xmlns:a16="http://schemas.microsoft.com/office/drawing/2014/main" id="{E5E127A6-E922-828A-9596-2F6F36AF144B}"/>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p38">
              <a:extLst>
                <a:ext uri="{FF2B5EF4-FFF2-40B4-BE49-F238E27FC236}">
                  <a16:creationId xmlns:a16="http://schemas.microsoft.com/office/drawing/2014/main" id="{5D9E59B7-F855-A3E2-02A0-8BB2DE810E03}"/>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95;p38">
            <a:extLst>
              <a:ext uri="{FF2B5EF4-FFF2-40B4-BE49-F238E27FC236}">
                <a16:creationId xmlns:a16="http://schemas.microsoft.com/office/drawing/2014/main" id="{7F43B226-2717-4872-CA41-E763FB335EC9}"/>
              </a:ext>
            </a:extLst>
          </p:cNvPr>
          <p:cNvGrpSpPr/>
          <p:nvPr/>
        </p:nvGrpSpPr>
        <p:grpSpPr>
          <a:xfrm>
            <a:off x="374813" y="3214136"/>
            <a:ext cx="911839" cy="196126"/>
            <a:chOff x="-145925" y="-62768"/>
            <a:chExt cx="3906764" cy="840300"/>
          </a:xfrm>
        </p:grpSpPr>
        <p:sp>
          <p:nvSpPr>
            <p:cNvPr id="17" name="Google Shape;596;p38">
              <a:extLst>
                <a:ext uri="{FF2B5EF4-FFF2-40B4-BE49-F238E27FC236}">
                  <a16:creationId xmlns:a16="http://schemas.microsoft.com/office/drawing/2014/main" id="{D6593633-BF30-D346-71CE-2F9F280207E9}"/>
                </a:ext>
              </a:extLst>
            </p:cNvPr>
            <p:cNvSpPr/>
            <p:nvPr/>
          </p:nvSpPr>
          <p:spPr>
            <a:xfrm>
              <a:off x="-145925" y="-62768"/>
              <a:ext cx="21789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7;p38">
              <a:extLst>
                <a:ext uri="{FF2B5EF4-FFF2-40B4-BE49-F238E27FC236}">
                  <a16:creationId xmlns:a16="http://schemas.microsoft.com/office/drawing/2014/main" id="{D0AE734D-54F9-AAF6-C370-68900525F493}"/>
                </a:ext>
              </a:extLst>
            </p:cNvPr>
            <p:cNvSpPr/>
            <p:nvPr/>
          </p:nvSpPr>
          <p:spPr>
            <a:xfrm>
              <a:off x="1970152"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8;p38">
              <a:extLst>
                <a:ext uri="{FF2B5EF4-FFF2-40B4-BE49-F238E27FC236}">
                  <a16:creationId xmlns:a16="http://schemas.microsoft.com/office/drawing/2014/main" id="{D321B824-FF43-F040-32D0-1434FD8C83FA}"/>
                </a:ext>
              </a:extLst>
            </p:cNvPr>
            <p:cNvSpPr/>
            <p:nvPr/>
          </p:nvSpPr>
          <p:spPr>
            <a:xfrm>
              <a:off x="2834139" y="-62768"/>
              <a:ext cx="926700" cy="840300"/>
            </a:xfrm>
            <a:prstGeom prst="parallelogram">
              <a:avLst>
                <a:gd name="adj" fmla="val 566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056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1180917"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6">
                    <a:lumMod val="50000"/>
                  </a:schemeClr>
                </a:solidFill>
              </a:rPr>
              <a:t>Thành phần của tháp chưng cất</a:t>
            </a:r>
            <a:endParaRPr>
              <a:solidFill>
                <a:schemeClr val="accent6">
                  <a:lumMod val="50000"/>
                </a:schemeClr>
              </a:solidFill>
            </a:endParaRPr>
          </a:p>
        </p:txBody>
      </p:sp>
      <p:pic>
        <p:nvPicPr>
          <p:cNvPr id="4" name="Picture 3">
            <a:extLst>
              <a:ext uri="{FF2B5EF4-FFF2-40B4-BE49-F238E27FC236}">
                <a16:creationId xmlns:a16="http://schemas.microsoft.com/office/drawing/2014/main" id="{C19C1896-6F21-A1D8-94C5-D88175F5CC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180" y="768266"/>
            <a:ext cx="3404839" cy="3840876"/>
          </a:xfrm>
          <a:prstGeom prst="rect">
            <a:avLst/>
          </a:prstGeom>
          <a:noFill/>
        </p:spPr>
      </p:pic>
      <p:sp>
        <p:nvSpPr>
          <p:cNvPr id="6" name="TextBox 5">
            <a:extLst>
              <a:ext uri="{FF2B5EF4-FFF2-40B4-BE49-F238E27FC236}">
                <a16:creationId xmlns:a16="http://schemas.microsoft.com/office/drawing/2014/main" id="{A75F2F61-D5AE-E873-2629-9D47DCDB03BE}"/>
              </a:ext>
            </a:extLst>
          </p:cNvPr>
          <p:cNvSpPr txBox="1"/>
          <p:nvPr/>
        </p:nvSpPr>
        <p:spPr>
          <a:xfrm>
            <a:off x="-55757" y="4501420"/>
            <a:ext cx="4159405" cy="215444"/>
          </a:xfrm>
          <a:prstGeom prst="rect">
            <a:avLst/>
          </a:prstGeom>
          <a:noFill/>
        </p:spPr>
        <p:txBody>
          <a:bodyPr wrap="square">
            <a:spAutoFit/>
          </a:bodyPr>
          <a:lstStyle/>
          <a:p>
            <a:pPr algn="ctr"/>
            <a:r>
              <a:rPr lang="vi-VN" sz="800">
                <a:solidFill>
                  <a:srgbClr val="00B0F0"/>
                </a:solidFill>
                <a:hlinkClick r:id="rId4">
                  <a:extLst>
                    <a:ext uri="{A12FA001-AC4F-418D-AE19-62706E023703}">
                      <ahyp:hlinkClr xmlns:ahyp="http://schemas.microsoft.com/office/drawing/2018/hyperlinkcolor" val="tx"/>
                    </a:ext>
                  </a:extLst>
                </a:hlinkClick>
              </a:rPr>
              <a:t>Một số thiết bị chưng cất (baoduongcokhi.com)</a:t>
            </a:r>
            <a:endParaRPr lang="en-US" sz="800">
              <a:solidFill>
                <a:srgbClr val="00B0F0"/>
              </a:solidFill>
            </a:endParaRPr>
          </a:p>
        </p:txBody>
      </p:sp>
      <p:sp>
        <p:nvSpPr>
          <p:cNvPr id="7" name="Rectangle: Rounded Corners 6">
            <a:extLst>
              <a:ext uri="{FF2B5EF4-FFF2-40B4-BE49-F238E27FC236}">
                <a16:creationId xmlns:a16="http://schemas.microsoft.com/office/drawing/2014/main" id="{FA701BDA-3863-03CE-3384-6764DC1EDAE7}"/>
              </a:ext>
            </a:extLst>
          </p:cNvPr>
          <p:cNvSpPr/>
          <p:nvPr/>
        </p:nvSpPr>
        <p:spPr>
          <a:xfrm>
            <a:off x="3958684" y="1196893"/>
            <a:ext cx="1018479" cy="394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00">
                <a:latin typeface="Inter Bold" panose="020B0604020202020204" charset="0"/>
                <a:cs typeface="Inter Bold" panose="020B0604020202020204" charset="0"/>
              </a:rPr>
              <a:t>Mục đích</a:t>
            </a:r>
          </a:p>
        </p:txBody>
      </p:sp>
      <p:sp>
        <p:nvSpPr>
          <p:cNvPr id="8" name="Rectangle: Rounded Corners 7">
            <a:extLst>
              <a:ext uri="{FF2B5EF4-FFF2-40B4-BE49-F238E27FC236}">
                <a16:creationId xmlns:a16="http://schemas.microsoft.com/office/drawing/2014/main" id="{C9B48A3E-D9E2-1849-1D3B-C373ED76511B}"/>
              </a:ext>
            </a:extLst>
          </p:cNvPr>
          <p:cNvSpPr/>
          <p:nvPr/>
        </p:nvSpPr>
        <p:spPr>
          <a:xfrm>
            <a:off x="5144428" y="1196893"/>
            <a:ext cx="3699601" cy="394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00">
                <a:latin typeface="Inter Bold" panose="020B0604020202020204" charset="0"/>
                <a:cs typeface="Inter Bold" panose="020B0604020202020204" charset="0"/>
              </a:rPr>
              <a:t>Tách một hỗn hợp đa thành phần (dầu thô, khí) thành các thành phần riêng lẻ.</a:t>
            </a:r>
          </a:p>
        </p:txBody>
      </p:sp>
      <p:sp>
        <p:nvSpPr>
          <p:cNvPr id="9" name="Rectangle: Rounded Corners 8">
            <a:extLst>
              <a:ext uri="{FF2B5EF4-FFF2-40B4-BE49-F238E27FC236}">
                <a16:creationId xmlns:a16="http://schemas.microsoft.com/office/drawing/2014/main" id="{15011FCB-ECFD-3AC5-7D17-AEA3925065AF}"/>
              </a:ext>
            </a:extLst>
          </p:cNvPr>
          <p:cNvSpPr/>
          <p:nvPr/>
        </p:nvSpPr>
        <p:spPr>
          <a:xfrm>
            <a:off x="3958684" y="1862249"/>
            <a:ext cx="1018479" cy="3940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00">
                <a:latin typeface="Inter Bold" panose="020B0604020202020204" charset="0"/>
                <a:cs typeface="Inter Bold" panose="020B0604020202020204" charset="0"/>
              </a:rPr>
              <a:t>Nguyên lý</a:t>
            </a:r>
          </a:p>
        </p:txBody>
      </p:sp>
      <p:sp>
        <p:nvSpPr>
          <p:cNvPr id="10" name="Rectangle: Rounded Corners 9">
            <a:extLst>
              <a:ext uri="{FF2B5EF4-FFF2-40B4-BE49-F238E27FC236}">
                <a16:creationId xmlns:a16="http://schemas.microsoft.com/office/drawing/2014/main" id="{76975B78-F7A2-53A3-F683-E90E8772D010}"/>
              </a:ext>
            </a:extLst>
          </p:cNvPr>
          <p:cNvSpPr/>
          <p:nvPr/>
        </p:nvSpPr>
        <p:spPr>
          <a:xfrm>
            <a:off x="5144428" y="1724988"/>
            <a:ext cx="3699601" cy="6133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00">
                <a:latin typeface="Inter Bold" panose="020B0604020202020204" charset="0"/>
                <a:cs typeface="Inter Bold" panose="020B0604020202020204" charset="0"/>
              </a:rPr>
              <a:t>hỗn hợp Hydrocarbon có điểm sôi khác nhau, </a:t>
            </a:r>
            <a:r>
              <a:rPr lang="vi-VN" sz="1300">
                <a:latin typeface="Inter Bold" panose="020B0604020202020204" charset="0"/>
                <a:cs typeface="Inter Bold" panose="020B0604020202020204" charset="0"/>
              </a:rPr>
              <a:t>đun nóng hỗn hợp dầu thô và cho bay hơi</a:t>
            </a:r>
            <a:endParaRPr lang="en-US" sz="1300">
              <a:latin typeface="Inter Bold" panose="020B0604020202020204" charset="0"/>
              <a:cs typeface="Inter Bold" panose="020B0604020202020204" charset="0"/>
            </a:endParaRPr>
          </a:p>
        </p:txBody>
      </p:sp>
      <p:sp>
        <p:nvSpPr>
          <p:cNvPr id="11" name="Rectangle: Rounded Corners 10">
            <a:extLst>
              <a:ext uri="{FF2B5EF4-FFF2-40B4-BE49-F238E27FC236}">
                <a16:creationId xmlns:a16="http://schemas.microsoft.com/office/drawing/2014/main" id="{7FF9634F-D3A8-169D-5314-495D2B80C85C}"/>
              </a:ext>
            </a:extLst>
          </p:cNvPr>
          <p:cNvSpPr/>
          <p:nvPr/>
        </p:nvSpPr>
        <p:spPr>
          <a:xfrm>
            <a:off x="3215269" y="3270743"/>
            <a:ext cx="1208049" cy="67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00">
                <a:latin typeface="Inter Bold" panose="020B0604020202020204" charset="0"/>
                <a:cs typeface="Inter Bold" panose="020B0604020202020204" charset="0"/>
              </a:rPr>
              <a:t>Thành phần tháp chưng cất</a:t>
            </a:r>
          </a:p>
        </p:txBody>
      </p:sp>
      <p:sp>
        <p:nvSpPr>
          <p:cNvPr id="12" name="Rectangle: Rounded Corners 11">
            <a:extLst>
              <a:ext uri="{FF2B5EF4-FFF2-40B4-BE49-F238E27FC236}">
                <a16:creationId xmlns:a16="http://schemas.microsoft.com/office/drawing/2014/main" id="{BC539FF3-5D2C-96C6-CEF1-F2C8F1957E4D}"/>
              </a:ext>
            </a:extLst>
          </p:cNvPr>
          <p:cNvSpPr/>
          <p:nvPr/>
        </p:nvSpPr>
        <p:spPr>
          <a:xfrm>
            <a:off x="4720683" y="2765504"/>
            <a:ext cx="4286901" cy="7087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sz="1300" i="1">
                <a:latin typeface="Inter Bold" panose="020B0604020202020204" charset="0"/>
                <a:cs typeface="Inter Bold" panose="020B0604020202020204" charset="0"/>
              </a:rPr>
              <a:t>Phần chưng (Stripping section): </a:t>
            </a:r>
            <a:r>
              <a:rPr lang="vi-VN" sz="1300">
                <a:latin typeface="Inter Bold" panose="020B0604020202020204" charset="0"/>
                <a:cs typeface="Inter Bold" panose="020B0604020202020204" charset="0"/>
              </a:rPr>
              <a:t>là phần dưới của tháp chưng cất,</a:t>
            </a:r>
            <a:r>
              <a:rPr lang="en-US" sz="1300">
                <a:latin typeface="Inter Bold" panose="020B0604020202020204" charset="0"/>
                <a:cs typeface="Inter Bold" panose="020B0604020202020204" charset="0"/>
              </a:rPr>
              <a:t> dung để phân tách các thành phần nặng trong dòng nhập liệu</a:t>
            </a:r>
          </a:p>
        </p:txBody>
      </p:sp>
      <p:sp>
        <p:nvSpPr>
          <p:cNvPr id="14" name="Rectangle: Rounded Corners 13">
            <a:extLst>
              <a:ext uri="{FF2B5EF4-FFF2-40B4-BE49-F238E27FC236}">
                <a16:creationId xmlns:a16="http://schemas.microsoft.com/office/drawing/2014/main" id="{F9D7F810-6BE0-1857-D258-9B983B21D359}"/>
              </a:ext>
            </a:extLst>
          </p:cNvPr>
          <p:cNvSpPr/>
          <p:nvPr/>
        </p:nvSpPr>
        <p:spPr>
          <a:xfrm>
            <a:off x="4720683" y="3665215"/>
            <a:ext cx="4286901" cy="70876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sz="1300" i="1">
                <a:latin typeface="Inter Bold" panose="020B0604020202020204" charset="0"/>
                <a:cs typeface="Inter Bold" panose="020B0604020202020204" charset="0"/>
              </a:rPr>
              <a:t>Phần cất (Rectifying section): </a:t>
            </a:r>
            <a:r>
              <a:rPr lang="vi-VN" sz="1300">
                <a:latin typeface="Inter Bold" panose="020B0604020202020204" charset="0"/>
                <a:cs typeface="Inter Bold" panose="020B0604020202020204" charset="0"/>
              </a:rPr>
              <a:t>là phần trên của tháp chưng cất, dung để phân tách các thành phần n</a:t>
            </a:r>
            <a:r>
              <a:rPr lang="en-US" sz="1300">
                <a:latin typeface="Inter Bold" panose="020B0604020202020204" charset="0"/>
                <a:cs typeface="Inter Bold" panose="020B0604020202020204" charset="0"/>
              </a:rPr>
              <a:t>hẹ hơn</a:t>
            </a:r>
            <a:r>
              <a:rPr lang="vi-VN" sz="1300">
                <a:latin typeface="Inter Bold" panose="020B0604020202020204" charset="0"/>
                <a:cs typeface="Inter Bold" panose="020B0604020202020204" charset="0"/>
              </a:rPr>
              <a:t> trong dòng nhập liệu</a:t>
            </a:r>
            <a:endParaRPr lang="en-US" sz="1300">
              <a:latin typeface="Inter Bold" panose="020B0604020202020204" charset="0"/>
              <a:cs typeface="Inter Bold" panose="020B0604020202020204" charset="0"/>
            </a:endParaRPr>
          </a:p>
        </p:txBody>
      </p:sp>
      <p:cxnSp>
        <p:nvCxnSpPr>
          <p:cNvPr id="16" name="Straight Arrow Connector 15">
            <a:extLst>
              <a:ext uri="{FF2B5EF4-FFF2-40B4-BE49-F238E27FC236}">
                <a16:creationId xmlns:a16="http://schemas.microsoft.com/office/drawing/2014/main" id="{85871A7E-E43D-C9CC-3D94-9A6F65D70D76}"/>
              </a:ext>
            </a:extLst>
          </p:cNvPr>
          <p:cNvCxnSpPr>
            <a:stCxn id="11" idx="3"/>
            <a:endCxn id="12" idx="1"/>
          </p:cNvCxnSpPr>
          <p:nvPr/>
        </p:nvCxnSpPr>
        <p:spPr>
          <a:xfrm flipV="1">
            <a:off x="4423318" y="3119886"/>
            <a:ext cx="297365" cy="4893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968DA6F8-00CF-CAD3-4E0E-F84A41D33853}"/>
              </a:ext>
            </a:extLst>
          </p:cNvPr>
          <p:cNvCxnSpPr>
            <a:cxnSpLocks/>
            <a:stCxn id="11" idx="3"/>
            <a:endCxn id="14" idx="1"/>
          </p:cNvCxnSpPr>
          <p:nvPr/>
        </p:nvCxnSpPr>
        <p:spPr>
          <a:xfrm>
            <a:off x="4423318" y="3609229"/>
            <a:ext cx="297365" cy="4103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hemical process&#10;&#10;Description automatically generated with medium confidence">
            <a:extLst>
              <a:ext uri="{FF2B5EF4-FFF2-40B4-BE49-F238E27FC236}">
                <a16:creationId xmlns:a16="http://schemas.microsoft.com/office/drawing/2014/main" id="{043365B8-CE5C-2A51-00FB-744E6D72BBD1}"/>
              </a:ext>
            </a:extLst>
          </p:cNvPr>
          <p:cNvPicPr>
            <a:picLocks noChangeAspect="1"/>
          </p:cNvPicPr>
          <p:nvPr/>
        </p:nvPicPr>
        <p:blipFill>
          <a:blip r:embed="rId2"/>
          <a:stretch>
            <a:fillRect/>
          </a:stretch>
        </p:blipFill>
        <p:spPr>
          <a:xfrm>
            <a:off x="1133856" y="91656"/>
            <a:ext cx="6876288" cy="4960188"/>
          </a:xfrm>
          <a:prstGeom prst="rect">
            <a:avLst/>
          </a:prstGeom>
        </p:spPr>
      </p:pic>
    </p:spTree>
    <p:extLst>
      <p:ext uri="{BB962C8B-B14F-4D97-AF65-F5344CB8AC3E}">
        <p14:creationId xmlns:p14="http://schemas.microsoft.com/office/powerpoint/2010/main" val="188766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structure with text&#10;&#10;Description automatically generated">
            <a:extLst>
              <a:ext uri="{FF2B5EF4-FFF2-40B4-BE49-F238E27FC236}">
                <a16:creationId xmlns:a16="http://schemas.microsoft.com/office/drawing/2014/main" id="{D67775AA-3A3D-6B7F-3FC6-0BFEF6357105}"/>
              </a:ext>
            </a:extLst>
          </p:cNvPr>
          <p:cNvPicPr>
            <a:picLocks noChangeAspect="1"/>
          </p:cNvPicPr>
          <p:nvPr/>
        </p:nvPicPr>
        <p:blipFill>
          <a:blip r:embed="rId2"/>
          <a:stretch>
            <a:fillRect/>
          </a:stretch>
        </p:blipFill>
        <p:spPr>
          <a:xfrm>
            <a:off x="2948382" y="257437"/>
            <a:ext cx="2834640" cy="4391660"/>
          </a:xfrm>
          <a:prstGeom prst="rect">
            <a:avLst/>
          </a:prstGeom>
        </p:spPr>
      </p:pic>
      <p:sp>
        <p:nvSpPr>
          <p:cNvPr id="4" name="Rectangle: Rounded Corners 3">
            <a:extLst>
              <a:ext uri="{FF2B5EF4-FFF2-40B4-BE49-F238E27FC236}">
                <a16:creationId xmlns:a16="http://schemas.microsoft.com/office/drawing/2014/main" id="{DA9D7AB1-FA89-4570-67F3-AA6978D7493F}"/>
              </a:ext>
            </a:extLst>
          </p:cNvPr>
          <p:cNvSpPr/>
          <p:nvPr/>
        </p:nvSpPr>
        <p:spPr>
          <a:xfrm>
            <a:off x="386576" y="2059259"/>
            <a:ext cx="1657814" cy="78801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50">
                <a:latin typeface="Inter Bold" panose="020B0604020202020204" charset="0"/>
                <a:cs typeface="Inter Bold" panose="020B0604020202020204" charset="0"/>
              </a:rPr>
              <a:t>Dòng nhập liệu: d</a:t>
            </a:r>
            <a:r>
              <a:rPr lang="vi-VN" sz="1050">
                <a:latin typeface="Inter Bold" panose="020B0604020202020204" charset="0"/>
                <a:cs typeface="Inter Bold" panose="020B0604020202020204" charset="0"/>
              </a:rPr>
              <a:t>ẫn dòng nhập liệu dầu thô vào bên trong tháp chưng cất</a:t>
            </a:r>
            <a:r>
              <a:rPr lang="en-US" sz="1050">
                <a:latin typeface="Inter Bold" panose="020B0604020202020204" charset="0"/>
                <a:cs typeface="Inter Bold" panose="020B0604020202020204" charset="0"/>
              </a:rPr>
              <a:t>.</a:t>
            </a:r>
          </a:p>
        </p:txBody>
      </p:sp>
      <p:sp>
        <p:nvSpPr>
          <p:cNvPr id="5" name="Rectangle: Rounded Corners 4">
            <a:extLst>
              <a:ext uri="{FF2B5EF4-FFF2-40B4-BE49-F238E27FC236}">
                <a16:creationId xmlns:a16="http://schemas.microsoft.com/office/drawing/2014/main" id="{6589F4E8-8326-4876-A43B-227FDD3B55A0}"/>
              </a:ext>
            </a:extLst>
          </p:cNvPr>
          <p:cNvSpPr/>
          <p:nvPr/>
        </p:nvSpPr>
        <p:spPr>
          <a:xfrm>
            <a:off x="780585" y="3233854"/>
            <a:ext cx="1906858" cy="123035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50">
                <a:latin typeface="Inter Bold" panose="020B0604020202020204" charset="0"/>
                <a:cs typeface="Inter Bold" panose="020B0604020202020204" charset="0"/>
              </a:rPr>
              <a:t>SP đáy: </a:t>
            </a:r>
            <a:r>
              <a:rPr lang="vi-VN" sz="1050">
                <a:latin typeface="Inter Bold" panose="020B0604020202020204" charset="0"/>
                <a:cs typeface="Inter Bold" panose="020B0604020202020204" charset="0"/>
              </a:rPr>
              <a:t>phần lỏng nặng không tách được ở quá trình chưng cất này, được tiếp tục gia nhiệt và dẫn đến các quá trình công nghệ khác phức tạp hơn</a:t>
            </a:r>
            <a:r>
              <a:rPr lang="en-US" sz="1050">
                <a:latin typeface="Inter Bold" panose="020B0604020202020204" charset="0"/>
                <a:cs typeface="Inter Bold" panose="020B0604020202020204" charset="0"/>
              </a:rPr>
              <a:t>.</a:t>
            </a:r>
            <a:r>
              <a:rPr lang="vi-VN" sz="1050">
                <a:latin typeface="Inter Bold" panose="020B0604020202020204" charset="0"/>
                <a:cs typeface="Inter Bold" panose="020B0604020202020204" charset="0"/>
              </a:rPr>
              <a:t> </a:t>
            </a:r>
            <a:endParaRPr lang="en-US" sz="1050">
              <a:latin typeface="Inter Bold" panose="020B0604020202020204" charset="0"/>
              <a:cs typeface="Inter Bold" panose="020B0604020202020204" charset="0"/>
            </a:endParaRPr>
          </a:p>
        </p:txBody>
      </p:sp>
      <p:sp>
        <p:nvSpPr>
          <p:cNvPr id="6" name="Rectangle: Rounded Corners 5">
            <a:extLst>
              <a:ext uri="{FF2B5EF4-FFF2-40B4-BE49-F238E27FC236}">
                <a16:creationId xmlns:a16="http://schemas.microsoft.com/office/drawing/2014/main" id="{8395BE45-7410-F1BF-F7FF-B3DE24FD715E}"/>
              </a:ext>
            </a:extLst>
          </p:cNvPr>
          <p:cNvSpPr/>
          <p:nvPr/>
        </p:nvSpPr>
        <p:spPr>
          <a:xfrm>
            <a:off x="1029629" y="442332"/>
            <a:ext cx="1657814" cy="78801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50">
                <a:latin typeface="Inter Bold" panose="020B0604020202020204" charset="0"/>
                <a:cs typeface="Inter Bold" panose="020B0604020202020204" charset="0"/>
              </a:rPr>
              <a:t>Mâm: </a:t>
            </a:r>
            <a:r>
              <a:rPr lang="vi-VN" sz="1050">
                <a:latin typeface="Inter Bold" panose="020B0604020202020204" charset="0"/>
                <a:cs typeface="Inter Bold" panose="020B0604020202020204" charset="0"/>
              </a:rPr>
              <a:t>các tấm ngang để tăng tiếp xúc giữa pha hơi và pha lỏng</a:t>
            </a:r>
            <a:r>
              <a:rPr lang="en-US" sz="1050">
                <a:latin typeface="Inter Bold" panose="020B0604020202020204" charset="0"/>
                <a:cs typeface="Inter Bold" panose="020B0604020202020204" charset="0"/>
              </a:rPr>
              <a:t>, </a:t>
            </a:r>
            <a:r>
              <a:rPr lang="vi-VN" sz="1050">
                <a:latin typeface="Inter Bold" panose="020B0604020202020204" charset="0"/>
                <a:cs typeface="Inter Bold" panose="020B0604020202020204" charset="0"/>
              </a:rPr>
              <a:t>tối ưu hóa quá trình trao đổi nhiệt</a:t>
            </a:r>
            <a:r>
              <a:rPr lang="en-US" sz="1050">
                <a:latin typeface="Inter Bold" panose="020B0604020202020204" charset="0"/>
                <a:cs typeface="Inter Bold" panose="020B0604020202020204" charset="0"/>
              </a:rPr>
              <a:t>.</a:t>
            </a:r>
          </a:p>
        </p:txBody>
      </p:sp>
      <p:sp>
        <p:nvSpPr>
          <p:cNvPr id="7" name="Rectangle: Rounded Corners 6">
            <a:extLst>
              <a:ext uri="{FF2B5EF4-FFF2-40B4-BE49-F238E27FC236}">
                <a16:creationId xmlns:a16="http://schemas.microsoft.com/office/drawing/2014/main" id="{F2CAB852-B5BC-9E23-5ADE-ADEE64484765}"/>
              </a:ext>
            </a:extLst>
          </p:cNvPr>
          <p:cNvSpPr/>
          <p:nvPr/>
        </p:nvSpPr>
        <p:spPr>
          <a:xfrm>
            <a:off x="6159193" y="3676186"/>
            <a:ext cx="1795344" cy="10249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vi-VN" sz="1050">
                <a:latin typeface="Inter Bold" panose="020B0604020202020204" charset="0"/>
                <a:cs typeface="Inter Bold" panose="020B0604020202020204" charset="0"/>
              </a:rPr>
              <a:t>Dòng hơi nước: Được gia nhiệt ở bên ngoài tháp chưng cất</a:t>
            </a:r>
            <a:r>
              <a:rPr lang="en-US" sz="1050">
                <a:latin typeface="Inter Bold" panose="020B0604020202020204" charset="0"/>
                <a:cs typeface="Inter Bold" panose="020B0604020202020204" charset="0"/>
              </a:rPr>
              <a:t>, </a:t>
            </a:r>
            <a:r>
              <a:rPr lang="vi-VN" sz="1050">
                <a:latin typeface="Inter Bold" panose="020B0604020202020204" charset="0"/>
                <a:cs typeface="Inter Bold" panose="020B0604020202020204" charset="0"/>
              </a:rPr>
              <a:t>được dẫn vào đáy tháp để gia nhiệt cho các sản phẩm tách bên trong tháp</a:t>
            </a:r>
            <a:r>
              <a:rPr lang="en-US" sz="1050">
                <a:latin typeface="Inter Bold" panose="020B0604020202020204" charset="0"/>
                <a:cs typeface="Inter Bold" panose="020B0604020202020204" charset="0"/>
              </a:rPr>
              <a:t>.</a:t>
            </a:r>
          </a:p>
        </p:txBody>
      </p:sp>
      <p:sp>
        <p:nvSpPr>
          <p:cNvPr id="8" name="Rectangle: Rounded Corners 7">
            <a:extLst>
              <a:ext uri="{FF2B5EF4-FFF2-40B4-BE49-F238E27FC236}">
                <a16:creationId xmlns:a16="http://schemas.microsoft.com/office/drawing/2014/main" id="{89A52A06-B3E7-5760-BF38-2FCBFDEFE945}"/>
              </a:ext>
            </a:extLst>
          </p:cNvPr>
          <p:cNvSpPr/>
          <p:nvPr/>
        </p:nvSpPr>
        <p:spPr>
          <a:xfrm>
            <a:off x="6687015" y="2059258"/>
            <a:ext cx="1906858" cy="102591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vi-VN" sz="1050">
                <a:latin typeface="Inter Bold" panose="020B0604020202020204" charset="0"/>
                <a:cs typeface="Inter Bold" panose="020B0604020202020204" charset="0"/>
              </a:rPr>
              <a:t>Dòng hồi lưu ngoài: các tạp chất</a:t>
            </a:r>
            <a:r>
              <a:rPr lang="en-US" sz="1050">
                <a:latin typeface="Inter Bold" panose="020B0604020202020204" charset="0"/>
                <a:cs typeface="Inter Bold" panose="020B0604020202020204" charset="0"/>
              </a:rPr>
              <a:t> từ quá trình khác</a:t>
            </a:r>
            <a:r>
              <a:rPr lang="vi-VN" sz="1050">
                <a:latin typeface="Inter Bold" panose="020B0604020202020204" charset="0"/>
                <a:cs typeface="Inter Bold" panose="020B0604020202020204" charset="0"/>
              </a:rPr>
              <a:t> sẽ được hồi lưu lại tháp chưng cất theo dòng hồi lưu ngoài để lập lại quá trình phân tách</a:t>
            </a:r>
            <a:r>
              <a:rPr lang="en-US" sz="1050">
                <a:latin typeface="Inter Bold" panose="020B0604020202020204" charset="0"/>
                <a:cs typeface="Inter Bold" panose="020B0604020202020204" charset="0"/>
              </a:rPr>
              <a:t>.</a:t>
            </a:r>
          </a:p>
        </p:txBody>
      </p:sp>
      <p:sp>
        <p:nvSpPr>
          <p:cNvPr id="9" name="Rectangle: Rounded Corners 8">
            <a:extLst>
              <a:ext uri="{FF2B5EF4-FFF2-40B4-BE49-F238E27FC236}">
                <a16:creationId xmlns:a16="http://schemas.microsoft.com/office/drawing/2014/main" id="{DC6BFB01-B962-6ACB-743F-63DACD7EB72F}"/>
              </a:ext>
            </a:extLst>
          </p:cNvPr>
          <p:cNvSpPr/>
          <p:nvPr/>
        </p:nvSpPr>
        <p:spPr>
          <a:xfrm>
            <a:off x="6055113" y="442330"/>
            <a:ext cx="1657814" cy="85121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50">
                <a:latin typeface="Inter Bold" panose="020B0604020202020204" charset="0"/>
                <a:cs typeface="Inter Bold" panose="020B0604020202020204" charset="0"/>
              </a:rPr>
              <a:t>SP đỉnh: </a:t>
            </a:r>
            <a:r>
              <a:rPr lang="vi-VN" sz="1050">
                <a:latin typeface="Inter Bold" panose="020B0604020202020204" charset="0"/>
                <a:cs typeface="Inter Bold" panose="020B0604020202020204" charset="0"/>
              </a:rPr>
              <a:t>phần hơi của quá trình chưng cất, được dẫn đến các thiết bị công nghệ khác để ngưng tụ.</a:t>
            </a:r>
            <a:endParaRPr lang="en-US" sz="1050">
              <a:latin typeface="Inter Bold" panose="020B0604020202020204" charset="0"/>
              <a:cs typeface="Inter Bold" panose="020B0604020202020204" charset="0"/>
            </a:endParaRPr>
          </a:p>
        </p:txBody>
      </p:sp>
      <p:cxnSp>
        <p:nvCxnSpPr>
          <p:cNvPr id="13" name="Straight Arrow Connector 12">
            <a:extLst>
              <a:ext uri="{FF2B5EF4-FFF2-40B4-BE49-F238E27FC236}">
                <a16:creationId xmlns:a16="http://schemas.microsoft.com/office/drawing/2014/main" id="{29F2A52D-6898-6CBB-D147-0402A636833F}"/>
              </a:ext>
            </a:extLst>
          </p:cNvPr>
          <p:cNvCxnSpPr>
            <a:cxnSpLocks/>
            <a:endCxn id="6" idx="3"/>
          </p:cNvCxnSpPr>
          <p:nvPr/>
        </p:nvCxnSpPr>
        <p:spPr>
          <a:xfrm flipH="1" flipV="1">
            <a:off x="2687443" y="836342"/>
            <a:ext cx="650489" cy="8437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FBD3F2A5-29A9-0D32-42B2-177A6DA3C464}"/>
              </a:ext>
            </a:extLst>
          </p:cNvPr>
          <p:cNvCxnSpPr>
            <a:cxnSpLocks/>
            <a:endCxn id="4" idx="3"/>
          </p:cNvCxnSpPr>
          <p:nvPr/>
        </p:nvCxnSpPr>
        <p:spPr>
          <a:xfrm flipH="1">
            <a:off x="2044390" y="2364059"/>
            <a:ext cx="1211766" cy="892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3A8EDEDA-14F5-F961-825B-3090C8A3185F}"/>
              </a:ext>
            </a:extLst>
          </p:cNvPr>
          <p:cNvCxnSpPr>
            <a:cxnSpLocks/>
            <a:stCxn id="3" idx="2"/>
            <a:endCxn id="5" idx="3"/>
          </p:cNvCxnSpPr>
          <p:nvPr/>
        </p:nvCxnSpPr>
        <p:spPr>
          <a:xfrm flipH="1" flipV="1">
            <a:off x="2687443" y="3849030"/>
            <a:ext cx="1678259" cy="80006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B58C848-E402-E670-4606-E5CE50137F08}"/>
              </a:ext>
            </a:extLst>
          </p:cNvPr>
          <p:cNvCxnSpPr>
            <a:cxnSpLocks/>
            <a:endCxn id="8" idx="1"/>
          </p:cNvCxnSpPr>
          <p:nvPr/>
        </p:nvCxnSpPr>
        <p:spPr>
          <a:xfrm>
            <a:off x="5029201" y="1375317"/>
            <a:ext cx="1657814" cy="11968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F72DD36B-FD11-EFC4-7640-3EF712836C46}"/>
              </a:ext>
            </a:extLst>
          </p:cNvPr>
          <p:cNvCxnSpPr>
            <a:cxnSpLocks/>
            <a:endCxn id="9" idx="1"/>
          </p:cNvCxnSpPr>
          <p:nvPr/>
        </p:nvCxnSpPr>
        <p:spPr>
          <a:xfrm>
            <a:off x="4365702" y="360554"/>
            <a:ext cx="1689411" cy="5073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811C3133-5E9C-47B8-21C5-E2D14A5D22CA}"/>
              </a:ext>
            </a:extLst>
          </p:cNvPr>
          <p:cNvCxnSpPr>
            <a:cxnSpLocks/>
            <a:endCxn id="7" idx="1"/>
          </p:cNvCxnSpPr>
          <p:nvPr/>
        </p:nvCxnSpPr>
        <p:spPr>
          <a:xfrm>
            <a:off x="5456663" y="3739376"/>
            <a:ext cx="702530" cy="4493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5" name="TextBox 44">
            <a:extLst>
              <a:ext uri="{FF2B5EF4-FFF2-40B4-BE49-F238E27FC236}">
                <a16:creationId xmlns:a16="http://schemas.microsoft.com/office/drawing/2014/main" id="{D8EEF4DE-A55A-8ED2-1727-2AADFBF32442}"/>
              </a:ext>
            </a:extLst>
          </p:cNvPr>
          <p:cNvSpPr txBox="1"/>
          <p:nvPr/>
        </p:nvSpPr>
        <p:spPr>
          <a:xfrm>
            <a:off x="3137209" y="4687343"/>
            <a:ext cx="2456985" cy="215444"/>
          </a:xfrm>
          <a:prstGeom prst="rect">
            <a:avLst/>
          </a:prstGeom>
          <a:noFill/>
        </p:spPr>
        <p:txBody>
          <a:bodyPr wrap="square">
            <a:spAutoFit/>
          </a:bodyPr>
          <a:lstStyle/>
          <a:p>
            <a:r>
              <a:rPr lang="vi-VN" sz="800">
                <a:solidFill>
                  <a:srgbClr val="00B0F0"/>
                </a:solidFill>
                <a:hlinkClick r:id="rId3">
                  <a:extLst>
                    <a:ext uri="{A12FA001-AC4F-418D-AE19-62706E023703}">
                      <ahyp:hlinkClr xmlns:ahyp="http://schemas.microsoft.com/office/drawing/2018/hyperlinkcolor" val="tx"/>
                    </a:ext>
                  </a:extLst>
                </a:hlinkClick>
              </a:rPr>
              <a:t>Một số thiết bị chưng cất (baoduongcokhi.com)</a:t>
            </a:r>
            <a:endParaRPr lang="en-US" sz="800">
              <a:solidFill>
                <a:srgbClr val="00B0F0"/>
              </a:solidFill>
            </a:endParaRPr>
          </a:p>
        </p:txBody>
      </p:sp>
    </p:spTree>
    <p:extLst>
      <p:ext uri="{BB962C8B-B14F-4D97-AF65-F5344CB8AC3E}">
        <p14:creationId xmlns:p14="http://schemas.microsoft.com/office/powerpoint/2010/main" val="47321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33"/>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lumMod val="75000"/>
                  </a:schemeClr>
                </a:solidFill>
              </a:rPr>
              <a:t>Có 2 loại tháp chưng cất phổ biến</a:t>
            </a:r>
            <a:endParaRPr>
              <a:solidFill>
                <a:schemeClr val="accent3">
                  <a:lumMod val="75000"/>
                </a:schemeClr>
              </a:solidFill>
            </a:endParaRPr>
          </a:p>
        </p:txBody>
      </p:sp>
      <p:grpSp>
        <p:nvGrpSpPr>
          <p:cNvPr id="434" name="Google Shape;434;p33"/>
          <p:cNvGrpSpPr/>
          <p:nvPr/>
        </p:nvGrpSpPr>
        <p:grpSpPr>
          <a:xfrm>
            <a:off x="-258038" y="4784770"/>
            <a:ext cx="739668" cy="358730"/>
            <a:chOff x="4044061" y="4359300"/>
            <a:chExt cx="504789" cy="244800"/>
          </a:xfrm>
        </p:grpSpPr>
        <p:sp>
          <p:nvSpPr>
            <p:cNvPr id="435" name="Google Shape;435;p33"/>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98F2F69-3ABC-209A-35D5-0D4EB0CCEBEA}"/>
              </a:ext>
            </a:extLst>
          </p:cNvPr>
          <p:cNvPicPr>
            <a:picLocks noChangeAspect="1"/>
          </p:cNvPicPr>
          <p:nvPr/>
        </p:nvPicPr>
        <p:blipFill>
          <a:blip r:embed="rId3"/>
          <a:stretch>
            <a:fillRect/>
          </a:stretch>
        </p:blipFill>
        <p:spPr>
          <a:xfrm>
            <a:off x="266700" y="1200149"/>
            <a:ext cx="4785538" cy="3022445"/>
          </a:xfrm>
          <a:prstGeom prst="rect">
            <a:avLst/>
          </a:prstGeom>
        </p:spPr>
      </p:pic>
      <p:sp>
        <p:nvSpPr>
          <p:cNvPr id="4" name="TextBox 3">
            <a:extLst>
              <a:ext uri="{FF2B5EF4-FFF2-40B4-BE49-F238E27FC236}">
                <a16:creationId xmlns:a16="http://schemas.microsoft.com/office/drawing/2014/main" id="{64E73BE4-05A8-2885-8679-98996FB7A8A4}"/>
              </a:ext>
            </a:extLst>
          </p:cNvPr>
          <p:cNvSpPr txBox="1"/>
          <p:nvPr/>
        </p:nvSpPr>
        <p:spPr>
          <a:xfrm>
            <a:off x="137593" y="4222594"/>
            <a:ext cx="2583305" cy="369332"/>
          </a:xfrm>
          <a:prstGeom prst="rect">
            <a:avLst/>
          </a:prstGeom>
          <a:noFill/>
        </p:spPr>
        <p:txBody>
          <a:bodyPr wrap="square">
            <a:spAutoFit/>
          </a:bodyPr>
          <a:lstStyle/>
          <a:p>
            <a:pPr algn="l"/>
            <a:r>
              <a:rPr lang="en-US" sz="600" b="1" i="0">
                <a:solidFill>
                  <a:srgbClr val="333333"/>
                </a:solidFill>
                <a:effectLst/>
                <a:latin typeface="Arial" panose="020B0604020202020204" pitchFamily="34" charset="0"/>
              </a:rPr>
              <a:t>Source: </a:t>
            </a:r>
            <a:r>
              <a:rPr lang="en-US" sz="600" b="0" i="0">
                <a:solidFill>
                  <a:srgbClr val="333333"/>
                </a:solidFill>
                <a:effectLst/>
                <a:latin typeface="Arial" panose="020B0604020202020204" pitchFamily="34" charset="0"/>
              </a:rPr>
              <a:t>Reproduced with permission from Valero Energy Corporation.</a:t>
            </a:r>
          </a:p>
          <a:p>
            <a:br>
              <a:rPr lang="en-US" sz="600"/>
            </a:br>
            <a:endParaRPr lang="en-US" sz="600"/>
          </a:p>
        </p:txBody>
      </p:sp>
      <p:sp>
        <p:nvSpPr>
          <p:cNvPr id="5" name="Rectangle: Rounded Corners 4">
            <a:extLst>
              <a:ext uri="{FF2B5EF4-FFF2-40B4-BE49-F238E27FC236}">
                <a16:creationId xmlns:a16="http://schemas.microsoft.com/office/drawing/2014/main" id="{E4C50912-4030-4951-F5EF-CFD72923CA39}"/>
              </a:ext>
            </a:extLst>
          </p:cNvPr>
          <p:cNvSpPr/>
          <p:nvPr/>
        </p:nvSpPr>
        <p:spPr>
          <a:xfrm>
            <a:off x="5159298" y="765717"/>
            <a:ext cx="3605561" cy="1962243"/>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lnSpc>
                <a:spcPct val="150000"/>
              </a:lnSpc>
            </a:pPr>
            <a:r>
              <a:rPr lang="vi-VN" i="1">
                <a:latin typeface="Inter Boldy)"/>
              </a:rPr>
              <a:t>Tháp Chưng Cất Khí Quyển(CDU):</a:t>
            </a:r>
          </a:p>
          <a:p>
            <a:pPr algn="ctr">
              <a:lnSpc>
                <a:spcPct val="150000"/>
              </a:lnSpc>
            </a:pPr>
            <a:r>
              <a:rPr lang="en-US">
                <a:latin typeface="Inter Boldy)"/>
              </a:rPr>
              <a:t>Dùng </a:t>
            </a:r>
            <a:r>
              <a:rPr lang="vi-VN">
                <a:latin typeface="Inter Boldy)"/>
              </a:rPr>
              <a:t>để tách dầu thô thành các phân đoạn khác nhau (ví dụ: xăng, dầu diesel, dầu hỏa). Các phân đoạn nhẹ bay lên đỉnh, đoạn nặng được tách ở đáy và phần cặn đi đến </a:t>
            </a:r>
            <a:r>
              <a:rPr lang="en-US">
                <a:latin typeface="Inter Boldy)"/>
              </a:rPr>
              <a:t>VDU</a:t>
            </a:r>
            <a:r>
              <a:rPr lang="vi-VN">
                <a:latin typeface="Inter Boldy)"/>
              </a:rPr>
              <a:t> (nếu có) hoặc đến các tháp công nghệ khác.</a:t>
            </a:r>
          </a:p>
        </p:txBody>
      </p:sp>
      <p:sp>
        <p:nvSpPr>
          <p:cNvPr id="6" name="Rectangle: Rounded Corners 5">
            <a:extLst>
              <a:ext uri="{FF2B5EF4-FFF2-40B4-BE49-F238E27FC236}">
                <a16:creationId xmlns:a16="http://schemas.microsoft.com/office/drawing/2014/main" id="{D8C0FBF6-6551-6755-8C32-C370D6A7D367}"/>
              </a:ext>
            </a:extLst>
          </p:cNvPr>
          <p:cNvSpPr/>
          <p:nvPr/>
        </p:nvSpPr>
        <p:spPr>
          <a:xfrm>
            <a:off x="4815840" y="2999678"/>
            <a:ext cx="3949019" cy="196224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lnSpc>
                <a:spcPct val="150000"/>
              </a:lnSpc>
            </a:pPr>
            <a:r>
              <a:rPr lang="vi-VN">
                <a:latin typeface="Inter Boldy)"/>
              </a:rPr>
              <a:t>Tháp Chưng Cất Chân Không (VDU):</a:t>
            </a:r>
          </a:p>
          <a:p>
            <a:pPr algn="ctr">
              <a:lnSpc>
                <a:spcPct val="150000"/>
              </a:lnSpc>
            </a:pPr>
            <a:r>
              <a:rPr lang="en-US">
                <a:latin typeface="Inter Boldy)"/>
              </a:rPr>
              <a:t>Dùng </a:t>
            </a:r>
            <a:r>
              <a:rPr lang="vi-VN">
                <a:latin typeface="Inter Boldy)"/>
              </a:rPr>
              <a:t>để tách phần sản phẩm đáy của tháp chưng cất khí quyển thành các phân đoạn khác nhau. Các phân đoạn nhẹ bay lên đỉnh, trong khi các phân đoạn nặng ở đáy đến các tháp công nghệ sau để tách tiếp các sản phẩm nặng hơn.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cxnSp>
        <p:nvCxnSpPr>
          <p:cNvPr id="674" name="Google Shape;674;p40"/>
          <p:cNvCxnSpPr>
            <a:cxnSpLocks/>
          </p:cNvCxnSpPr>
          <p:nvPr/>
        </p:nvCxnSpPr>
        <p:spPr>
          <a:xfrm>
            <a:off x="2901644" y="1427704"/>
            <a:ext cx="1445700" cy="1008600"/>
          </a:xfrm>
          <a:prstGeom prst="straightConnector1">
            <a:avLst/>
          </a:prstGeom>
          <a:noFill/>
          <a:ln w="9525" cap="flat" cmpd="sng">
            <a:solidFill>
              <a:schemeClr val="dk2"/>
            </a:solidFill>
            <a:prstDash val="solid"/>
            <a:round/>
            <a:headEnd type="oval" w="med" len="med"/>
            <a:tailEnd type="oval" w="med" len="med"/>
          </a:ln>
        </p:spPr>
      </p:cxnSp>
      <p:sp>
        <p:nvSpPr>
          <p:cNvPr id="677" name="Google Shape;677;p40"/>
          <p:cNvSpPr txBox="1"/>
          <p:nvPr/>
        </p:nvSpPr>
        <p:spPr>
          <a:xfrm>
            <a:off x="630825" y="921446"/>
            <a:ext cx="2061392" cy="45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chemeClr val="dk1"/>
                </a:solidFill>
                <a:latin typeface="Inter"/>
                <a:ea typeface="Inter"/>
                <a:cs typeface="Inter"/>
                <a:sym typeface="Inter"/>
              </a:rPr>
              <a:t>Nhiệt độ và áp suất</a:t>
            </a:r>
            <a:endParaRPr sz="2400" b="1">
              <a:solidFill>
                <a:schemeClr val="dk1"/>
              </a:solidFill>
              <a:latin typeface="Inter"/>
              <a:ea typeface="Inter"/>
              <a:cs typeface="Inter"/>
              <a:sym typeface="Inter"/>
            </a:endParaRPr>
          </a:p>
        </p:txBody>
      </p:sp>
      <p:cxnSp>
        <p:nvCxnSpPr>
          <p:cNvPr id="683" name="Google Shape;683;p40"/>
          <p:cNvCxnSpPr>
            <a:cxnSpLocks/>
          </p:cNvCxnSpPr>
          <p:nvPr/>
        </p:nvCxnSpPr>
        <p:spPr>
          <a:xfrm flipV="1">
            <a:off x="2643902" y="2707196"/>
            <a:ext cx="1703442" cy="642008"/>
          </a:xfrm>
          <a:prstGeom prst="straightConnector1">
            <a:avLst/>
          </a:prstGeom>
          <a:noFill/>
          <a:ln w="9525" cap="flat" cmpd="sng">
            <a:solidFill>
              <a:schemeClr val="dk2"/>
            </a:solidFill>
            <a:prstDash val="solid"/>
            <a:round/>
            <a:headEnd type="oval" w="med" len="med"/>
            <a:tailEnd type="oval" w="med" len="med"/>
          </a:ln>
        </p:spPr>
      </p:cxnSp>
      <p:sp>
        <p:nvSpPr>
          <p:cNvPr id="685" name="Google Shape;685;p40"/>
          <p:cNvSpPr txBox="1"/>
          <p:nvPr/>
        </p:nvSpPr>
        <p:spPr>
          <a:xfrm>
            <a:off x="351344" y="3124054"/>
            <a:ext cx="2156958" cy="45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a:solidFill>
                  <a:schemeClr val="dk1"/>
                </a:solidFill>
                <a:latin typeface="Inter"/>
                <a:ea typeface="Inter"/>
                <a:cs typeface="Inter"/>
                <a:sym typeface="Inter"/>
              </a:rPr>
              <a:t>Vị trí mâm dòng dầu vào</a:t>
            </a:r>
            <a:endParaRPr sz="2400" b="1">
              <a:solidFill>
                <a:schemeClr val="dk1"/>
              </a:solidFill>
              <a:latin typeface="Inter"/>
              <a:ea typeface="Inter"/>
              <a:cs typeface="Inter"/>
              <a:sym typeface="Inter"/>
            </a:endParaRPr>
          </a:p>
        </p:txBody>
      </p:sp>
      <p:cxnSp>
        <p:nvCxnSpPr>
          <p:cNvPr id="687" name="Google Shape;687;p40"/>
          <p:cNvCxnSpPr>
            <a:cxnSpLocks/>
          </p:cNvCxnSpPr>
          <p:nvPr/>
        </p:nvCxnSpPr>
        <p:spPr>
          <a:xfrm flipH="1">
            <a:off x="4618236" y="1446679"/>
            <a:ext cx="1455300" cy="989700"/>
          </a:xfrm>
          <a:prstGeom prst="straightConnector1">
            <a:avLst/>
          </a:prstGeom>
          <a:noFill/>
          <a:ln w="9525" cap="flat" cmpd="sng">
            <a:solidFill>
              <a:schemeClr val="dk2"/>
            </a:solidFill>
            <a:prstDash val="solid"/>
            <a:round/>
            <a:headEnd type="oval" w="med" len="med"/>
            <a:tailEnd type="oval" w="med" len="med"/>
          </a:ln>
        </p:spPr>
      </p:cxnSp>
      <p:sp>
        <p:nvSpPr>
          <p:cNvPr id="689" name="Google Shape;689;p40"/>
          <p:cNvSpPr txBox="1"/>
          <p:nvPr/>
        </p:nvSpPr>
        <p:spPr>
          <a:xfrm>
            <a:off x="6273287" y="921446"/>
            <a:ext cx="2439533" cy="4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dk1"/>
                </a:solidFill>
                <a:latin typeface="Inter"/>
                <a:ea typeface="Inter"/>
                <a:cs typeface="Inter"/>
                <a:sym typeface="Inter"/>
              </a:rPr>
              <a:t>Thành phần và tính chất hổn hợp dầu thô</a:t>
            </a:r>
            <a:endParaRPr sz="2400" b="1">
              <a:solidFill>
                <a:schemeClr val="dk1"/>
              </a:solidFill>
              <a:latin typeface="Inter"/>
              <a:ea typeface="Inter"/>
              <a:cs typeface="Inter"/>
              <a:sym typeface="Inter"/>
            </a:endParaRPr>
          </a:p>
        </p:txBody>
      </p:sp>
      <p:cxnSp>
        <p:nvCxnSpPr>
          <p:cNvPr id="691" name="Google Shape;691;p40"/>
          <p:cNvCxnSpPr>
            <a:cxnSpLocks/>
          </p:cNvCxnSpPr>
          <p:nvPr/>
        </p:nvCxnSpPr>
        <p:spPr>
          <a:xfrm>
            <a:off x="4674340" y="2571750"/>
            <a:ext cx="1380000" cy="0"/>
          </a:xfrm>
          <a:prstGeom prst="straightConnector1">
            <a:avLst/>
          </a:prstGeom>
          <a:noFill/>
          <a:ln w="9525" cap="flat" cmpd="sng">
            <a:solidFill>
              <a:schemeClr val="dk2"/>
            </a:solidFill>
            <a:prstDash val="solid"/>
            <a:round/>
            <a:headEnd type="oval" w="med" len="med"/>
            <a:tailEnd type="oval" w="med" len="med"/>
          </a:ln>
        </p:spPr>
      </p:cxnSp>
      <p:sp>
        <p:nvSpPr>
          <p:cNvPr id="693" name="Google Shape;693;p40"/>
          <p:cNvSpPr txBox="1"/>
          <p:nvPr/>
        </p:nvSpPr>
        <p:spPr>
          <a:xfrm>
            <a:off x="6189940" y="2346600"/>
            <a:ext cx="2439533" cy="4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400" b="1">
                <a:solidFill>
                  <a:schemeClr val="dk1"/>
                </a:solidFill>
                <a:latin typeface="Inter"/>
                <a:ea typeface="Inter"/>
                <a:cs typeface="Inter"/>
                <a:sym typeface="Inter"/>
              </a:rPr>
              <a:t>Các thông số thiết kế tháp chưng cất</a:t>
            </a:r>
            <a:endParaRPr sz="2400" b="1">
              <a:solidFill>
                <a:schemeClr val="dk1"/>
              </a:solidFill>
              <a:latin typeface="Inter"/>
              <a:ea typeface="Inter"/>
              <a:cs typeface="Inter"/>
              <a:sym typeface="Inter"/>
            </a:endParaRPr>
          </a:p>
        </p:txBody>
      </p:sp>
      <p:cxnSp>
        <p:nvCxnSpPr>
          <p:cNvPr id="695" name="Google Shape;695;p40"/>
          <p:cNvCxnSpPr>
            <a:cxnSpLocks/>
          </p:cNvCxnSpPr>
          <p:nvPr/>
        </p:nvCxnSpPr>
        <p:spPr>
          <a:xfrm rot="10800000">
            <a:off x="4618236" y="2707196"/>
            <a:ext cx="1455300" cy="1006500"/>
          </a:xfrm>
          <a:prstGeom prst="straightConnector1">
            <a:avLst/>
          </a:prstGeom>
          <a:noFill/>
          <a:ln w="9525" cap="flat" cmpd="sng">
            <a:solidFill>
              <a:schemeClr val="dk2"/>
            </a:solidFill>
            <a:prstDash val="solid"/>
            <a:round/>
            <a:headEnd type="oval" w="med" len="med"/>
            <a:tailEnd type="oval" w="med" len="med"/>
          </a:ln>
        </p:spPr>
      </p:cxnSp>
      <p:sp>
        <p:nvSpPr>
          <p:cNvPr id="697" name="Google Shape;697;p40"/>
          <p:cNvSpPr txBox="1"/>
          <p:nvPr/>
        </p:nvSpPr>
        <p:spPr>
          <a:xfrm>
            <a:off x="6344428" y="3673717"/>
            <a:ext cx="2061391" cy="45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400" b="1">
                <a:solidFill>
                  <a:schemeClr val="dk1"/>
                </a:solidFill>
                <a:latin typeface="Inter"/>
                <a:ea typeface="Inter"/>
                <a:cs typeface="Inter"/>
                <a:sym typeface="Inter"/>
              </a:rPr>
              <a:t>Thời gian chưng cất</a:t>
            </a:r>
            <a:endParaRPr sz="2400" b="1">
              <a:solidFill>
                <a:schemeClr val="dk1"/>
              </a:solidFill>
              <a:latin typeface="Inter"/>
              <a:ea typeface="Inter"/>
              <a:cs typeface="Inter"/>
              <a:sym typeface="Inter"/>
            </a:endParaRPr>
          </a:p>
        </p:txBody>
      </p:sp>
      <p:sp>
        <p:nvSpPr>
          <p:cNvPr id="699" name="Google Shape;699;p40"/>
          <p:cNvSpPr/>
          <p:nvPr/>
        </p:nvSpPr>
        <p:spPr>
          <a:xfrm>
            <a:off x="3158740" y="1247700"/>
            <a:ext cx="2648100" cy="264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txBox="1"/>
          <p:nvPr/>
        </p:nvSpPr>
        <p:spPr>
          <a:xfrm>
            <a:off x="3511183" y="1629585"/>
            <a:ext cx="1881578"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2400">
                <a:solidFill>
                  <a:schemeClr val="accent5"/>
                </a:solidFill>
                <a:latin typeface="Inter" panose="020B0604020202020204" charset="0"/>
                <a:ea typeface="Inter" panose="020B0604020202020204" charset="0"/>
                <a:cs typeface="Karla"/>
                <a:sym typeface="Karla"/>
              </a:rPr>
              <a:t>Các yếu tố ảnh hưởng đến hiệu suất tháp chưng cất</a:t>
            </a:r>
            <a:endParaRPr sz="2400">
              <a:solidFill>
                <a:schemeClr val="accent5"/>
              </a:solidFill>
              <a:latin typeface="Inter" panose="020B0604020202020204" charset="0"/>
              <a:ea typeface="Inter" panose="020B0604020202020204" charset="0"/>
              <a:cs typeface="Karla"/>
              <a:sym typeface="Karla"/>
            </a:endParaRPr>
          </a:p>
        </p:txBody>
      </p:sp>
      <p:grpSp>
        <p:nvGrpSpPr>
          <p:cNvPr id="705" name="Google Shape;705;p40"/>
          <p:cNvGrpSpPr/>
          <p:nvPr/>
        </p:nvGrpSpPr>
        <p:grpSpPr>
          <a:xfrm>
            <a:off x="3062347" y="4025954"/>
            <a:ext cx="911839" cy="196126"/>
            <a:chOff x="-145925" y="-62768"/>
            <a:chExt cx="3906764" cy="840300"/>
          </a:xfrm>
        </p:grpSpPr>
        <p:sp>
          <p:nvSpPr>
            <p:cNvPr id="706" name="Google Shape;706;p40"/>
            <p:cNvSpPr/>
            <p:nvPr/>
          </p:nvSpPr>
          <p:spPr>
            <a:xfrm>
              <a:off x="-145925" y="-62768"/>
              <a:ext cx="21789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1970152" y="-62768"/>
              <a:ext cx="9267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2834139" y="-62768"/>
              <a:ext cx="926700" cy="8403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5220177" y="998338"/>
            <a:ext cx="645323" cy="312952"/>
            <a:chOff x="4044061" y="4359300"/>
            <a:chExt cx="504789" cy="244800"/>
          </a:xfrm>
        </p:grpSpPr>
        <p:sp>
          <p:nvSpPr>
            <p:cNvPr id="710" name="Google Shape;710;p40"/>
            <p:cNvSpPr/>
            <p:nvPr/>
          </p:nvSpPr>
          <p:spPr>
            <a:xfrm>
              <a:off x="4044061"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4278850" y="4359300"/>
              <a:ext cx="270000" cy="244800"/>
            </a:xfrm>
            <a:prstGeom prst="parallelogram">
              <a:avLst>
                <a:gd name="adj" fmla="val 5662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4" name="Google Shape;1424;p57"/>
          <p:cNvSpPr txBox="1">
            <a:spLocks noGrp="1"/>
          </p:cNvSpPr>
          <p:nvPr>
            <p:ph type="title"/>
          </p:nvPr>
        </p:nvSpPr>
        <p:spPr>
          <a:xfrm>
            <a:off x="2493599" y="65628"/>
            <a:ext cx="41567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lumMod val="60000"/>
                    <a:lumOff val="40000"/>
                  </a:schemeClr>
                </a:solidFill>
              </a:rPr>
              <a:t>q-line</a:t>
            </a:r>
            <a:endParaRPr>
              <a:solidFill>
                <a:schemeClr val="accent3">
                  <a:lumMod val="60000"/>
                  <a:lumOff val="40000"/>
                </a:schemeClr>
              </a:solidFill>
            </a:endParaRPr>
          </a:p>
        </p:txBody>
      </p:sp>
      <p:grpSp>
        <p:nvGrpSpPr>
          <p:cNvPr id="1427" name="Google Shape;1427;p57"/>
          <p:cNvGrpSpPr/>
          <p:nvPr/>
        </p:nvGrpSpPr>
        <p:grpSpPr>
          <a:xfrm>
            <a:off x="341971" y="1087884"/>
            <a:ext cx="3008648" cy="859154"/>
            <a:chOff x="988740" y="1303471"/>
            <a:chExt cx="3008648" cy="859154"/>
          </a:xfrm>
        </p:grpSpPr>
        <p:grpSp>
          <p:nvGrpSpPr>
            <p:cNvPr id="1428" name="Google Shape;1428;p57"/>
            <p:cNvGrpSpPr/>
            <p:nvPr/>
          </p:nvGrpSpPr>
          <p:grpSpPr>
            <a:xfrm>
              <a:off x="988740" y="1303471"/>
              <a:ext cx="2249874" cy="650401"/>
              <a:chOff x="546284" y="1303475"/>
              <a:chExt cx="2073616" cy="650401"/>
            </a:xfrm>
          </p:grpSpPr>
          <p:sp>
            <p:nvSpPr>
              <p:cNvPr id="1429" name="Google Shape;1429;p57"/>
              <p:cNvSpPr txBox="1"/>
              <p:nvPr/>
            </p:nvSpPr>
            <p:spPr>
              <a:xfrm>
                <a:off x="720000" y="1303475"/>
                <a:ext cx="18999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i="1">
                    <a:effectLst/>
                    <a:latin typeface="Times New Roman" panose="02020603050405020304" pitchFamily="18" charset="0"/>
                    <a:ea typeface="Aptos" panose="020B0004020202020204" pitchFamily="34" charset="0"/>
                  </a:rPr>
                  <a:t>q &lt; 0 </a:t>
                </a:r>
                <a:endParaRPr sz="2400" b="1">
                  <a:solidFill>
                    <a:schemeClr val="dk1"/>
                  </a:solidFill>
                  <a:latin typeface="Inter"/>
                  <a:ea typeface="Inter"/>
                  <a:cs typeface="Inter"/>
                  <a:sym typeface="Inter"/>
                </a:endParaRPr>
              </a:p>
            </p:txBody>
          </p:sp>
          <p:sp>
            <p:nvSpPr>
              <p:cNvPr id="1430" name="Google Shape;1430;p57"/>
              <p:cNvSpPr txBox="1"/>
              <p:nvPr/>
            </p:nvSpPr>
            <p:spPr>
              <a:xfrm>
                <a:off x="546284" y="1594902"/>
                <a:ext cx="2073616" cy="35897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a:solidFill>
                      <a:schemeClr val="lt1"/>
                    </a:solidFill>
                    <a:latin typeface="Inter" panose="020B0604020202020204" charset="0"/>
                    <a:ea typeface="Inter" panose="020B0604020202020204" charset="0"/>
                    <a:cs typeface="Karla"/>
                    <a:sym typeface="Karla"/>
                  </a:rPr>
                  <a:t>Superheated Vapor Feed (Dòng vào là Hơi quá nhiệt)</a:t>
                </a:r>
                <a:endParaRPr>
                  <a:solidFill>
                    <a:schemeClr val="lt1"/>
                  </a:solidFill>
                  <a:latin typeface="Inter" panose="020B0604020202020204" charset="0"/>
                  <a:ea typeface="Inter" panose="020B0604020202020204" charset="0"/>
                  <a:cs typeface="Karla"/>
                  <a:sym typeface="Karla"/>
                </a:endParaRPr>
              </a:p>
            </p:txBody>
          </p:sp>
        </p:grpSp>
        <p:sp>
          <p:nvSpPr>
            <p:cNvPr id="1431" name="Google Shape;1431;p57"/>
            <p:cNvSpPr/>
            <p:nvPr/>
          </p:nvSpPr>
          <p:spPr>
            <a:xfrm>
              <a:off x="3308288" y="1473525"/>
              <a:ext cx="689100" cy="6891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2400" b="1">
                  <a:solidFill>
                    <a:schemeClr val="accent5"/>
                  </a:solidFill>
                  <a:latin typeface="Inter"/>
                  <a:ea typeface="Inter"/>
                  <a:cs typeface="Inter"/>
                  <a:sym typeface="Inter"/>
                </a:rPr>
                <a:t>1</a:t>
              </a:r>
              <a:endParaRPr sz="2400" b="1">
                <a:solidFill>
                  <a:schemeClr val="accent5"/>
                </a:solidFill>
                <a:latin typeface="Inter"/>
                <a:ea typeface="Inter"/>
                <a:cs typeface="Inter"/>
                <a:sym typeface="Inter"/>
              </a:endParaRPr>
            </a:p>
          </p:txBody>
        </p:sp>
      </p:grpSp>
      <p:grpSp>
        <p:nvGrpSpPr>
          <p:cNvPr id="1432" name="Google Shape;1432;p57"/>
          <p:cNvGrpSpPr/>
          <p:nvPr/>
        </p:nvGrpSpPr>
        <p:grpSpPr>
          <a:xfrm>
            <a:off x="149453" y="2222500"/>
            <a:ext cx="2815403" cy="860245"/>
            <a:chOff x="720022" y="2438087"/>
            <a:chExt cx="2815403" cy="860245"/>
          </a:xfrm>
        </p:grpSpPr>
        <p:grpSp>
          <p:nvGrpSpPr>
            <p:cNvPr id="1433" name="Google Shape;1433;p57"/>
            <p:cNvGrpSpPr/>
            <p:nvPr/>
          </p:nvGrpSpPr>
          <p:grpSpPr>
            <a:xfrm>
              <a:off x="720022" y="2438087"/>
              <a:ext cx="2061392" cy="701580"/>
              <a:chOff x="720000" y="1303475"/>
              <a:chExt cx="1899900" cy="701580"/>
            </a:xfrm>
          </p:grpSpPr>
          <p:sp>
            <p:nvSpPr>
              <p:cNvPr id="1434" name="Google Shape;1434;p57"/>
              <p:cNvSpPr txBox="1"/>
              <p:nvPr/>
            </p:nvSpPr>
            <p:spPr>
              <a:xfrm>
                <a:off x="720000" y="1303475"/>
                <a:ext cx="18999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i="1">
                    <a:solidFill>
                      <a:schemeClr val="dk1"/>
                    </a:solidFill>
                    <a:latin typeface="Times New Roman" panose="02020603050405020304" pitchFamily="18" charset="0"/>
                    <a:ea typeface="Inter"/>
                    <a:cs typeface="Times New Roman" panose="02020603050405020304" pitchFamily="18" charset="0"/>
                    <a:sym typeface="Inter"/>
                  </a:rPr>
                  <a:t>q = 0 </a:t>
                </a:r>
                <a:endParaRPr sz="1800" i="1">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1435" name="Google Shape;1435;p57"/>
              <p:cNvSpPr txBox="1"/>
              <p:nvPr/>
            </p:nvSpPr>
            <p:spPr>
              <a:xfrm>
                <a:off x="720000" y="1554755"/>
                <a:ext cx="1899900" cy="450300"/>
              </a:xfrm>
              <a:prstGeom prst="rect">
                <a:avLst/>
              </a:prstGeom>
              <a:noFill/>
              <a:ln>
                <a:noFill/>
              </a:ln>
            </p:spPr>
            <p:txBody>
              <a:bodyPr spcFirstLastPara="1" wrap="square" lIns="91425" tIns="91425" rIns="91425" bIns="91425" anchor="t" anchorCtr="0">
                <a:noAutofit/>
              </a:bodyPr>
              <a:lstStyle/>
              <a:p>
                <a:pPr algn="r"/>
                <a:r>
                  <a:rPr lang="en-US">
                    <a:solidFill>
                      <a:schemeClr val="lt1"/>
                    </a:solidFill>
                    <a:latin typeface="Inter" panose="020B0604020202020204" charset="0"/>
                    <a:ea typeface="Inter" panose="020B0604020202020204" charset="0"/>
                  </a:rPr>
                  <a:t>Saturated Vapor Feed (Dòng vào là Hơi bão hòa)</a:t>
                </a:r>
                <a:endParaRPr>
                  <a:solidFill>
                    <a:schemeClr val="lt1"/>
                  </a:solidFill>
                  <a:latin typeface="Inter" panose="020B0604020202020204" charset="0"/>
                  <a:ea typeface="Inter" panose="020B0604020202020204" charset="0"/>
                  <a:sym typeface="Karla"/>
                </a:endParaRPr>
              </a:p>
            </p:txBody>
          </p:sp>
        </p:grpSp>
        <p:sp>
          <p:nvSpPr>
            <p:cNvPr id="1436" name="Google Shape;1436;p57"/>
            <p:cNvSpPr/>
            <p:nvPr/>
          </p:nvSpPr>
          <p:spPr>
            <a:xfrm>
              <a:off x="2846325" y="2609232"/>
              <a:ext cx="689100" cy="6891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2400" b="1">
                  <a:solidFill>
                    <a:schemeClr val="accent5"/>
                  </a:solidFill>
                  <a:latin typeface="Inter"/>
                  <a:ea typeface="Inter"/>
                  <a:cs typeface="Inter"/>
                  <a:sym typeface="Inter"/>
                </a:rPr>
                <a:t>2</a:t>
              </a:r>
              <a:endParaRPr sz="2400" b="1">
                <a:solidFill>
                  <a:schemeClr val="accent5"/>
                </a:solidFill>
                <a:latin typeface="Inter"/>
                <a:ea typeface="Inter"/>
                <a:cs typeface="Inter"/>
                <a:sym typeface="Inter"/>
              </a:endParaRPr>
            </a:p>
          </p:txBody>
        </p:sp>
      </p:grpSp>
      <p:grpSp>
        <p:nvGrpSpPr>
          <p:cNvPr id="1437" name="Google Shape;1437;p57"/>
          <p:cNvGrpSpPr/>
          <p:nvPr/>
        </p:nvGrpSpPr>
        <p:grpSpPr>
          <a:xfrm>
            <a:off x="460779" y="3357116"/>
            <a:ext cx="2889840" cy="860245"/>
            <a:chOff x="1107548" y="3572703"/>
            <a:chExt cx="2889840" cy="860245"/>
          </a:xfrm>
        </p:grpSpPr>
        <p:grpSp>
          <p:nvGrpSpPr>
            <p:cNvPr id="1438" name="Google Shape;1438;p57"/>
            <p:cNvGrpSpPr/>
            <p:nvPr/>
          </p:nvGrpSpPr>
          <p:grpSpPr>
            <a:xfrm>
              <a:off x="1107548" y="3572703"/>
              <a:ext cx="2131067" cy="843191"/>
              <a:chOff x="655784" y="1303475"/>
              <a:chExt cx="1964116" cy="843191"/>
            </a:xfrm>
          </p:grpSpPr>
          <p:sp>
            <p:nvSpPr>
              <p:cNvPr id="1439" name="Google Shape;1439;p57"/>
              <p:cNvSpPr txBox="1"/>
              <p:nvPr/>
            </p:nvSpPr>
            <p:spPr>
              <a:xfrm>
                <a:off x="720000" y="1303475"/>
                <a:ext cx="1899900" cy="45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i="1">
                    <a:solidFill>
                      <a:schemeClr val="dk1"/>
                    </a:solidFill>
                    <a:latin typeface="Times New Roman" panose="02020603050405020304" pitchFamily="18" charset="0"/>
                    <a:ea typeface="Inter"/>
                    <a:cs typeface="Times New Roman" panose="02020603050405020304" pitchFamily="18" charset="0"/>
                    <a:sym typeface="Inter"/>
                  </a:rPr>
                  <a:t>0 &lt; q &lt; 1 </a:t>
                </a:r>
                <a:endParaRPr sz="1800" i="1">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1440" name="Google Shape;1440;p57"/>
              <p:cNvSpPr txBox="1"/>
              <p:nvPr/>
            </p:nvSpPr>
            <p:spPr>
              <a:xfrm>
                <a:off x="655784" y="1684464"/>
                <a:ext cx="1899900" cy="46220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a:solidFill>
                      <a:schemeClr val="lt1"/>
                    </a:solidFill>
                    <a:latin typeface="Inter" panose="020B0604020202020204" charset="0"/>
                    <a:ea typeface="Inter" panose="020B0604020202020204" charset="0"/>
                    <a:cs typeface="Karla"/>
                    <a:sym typeface="Karla"/>
                  </a:rPr>
                  <a:t>Partially Vaporized Feed (Dòng vào là hổn hợp Hơi và Lỏng)</a:t>
                </a:r>
                <a:endParaRPr>
                  <a:solidFill>
                    <a:schemeClr val="lt1"/>
                  </a:solidFill>
                  <a:latin typeface="Inter" panose="020B0604020202020204" charset="0"/>
                  <a:ea typeface="Inter" panose="020B0604020202020204" charset="0"/>
                  <a:cs typeface="Karla"/>
                  <a:sym typeface="Karla"/>
                </a:endParaRPr>
              </a:p>
            </p:txBody>
          </p:sp>
        </p:grpSp>
        <p:sp>
          <p:nvSpPr>
            <p:cNvPr id="1441" name="Google Shape;1441;p57"/>
            <p:cNvSpPr/>
            <p:nvPr/>
          </p:nvSpPr>
          <p:spPr>
            <a:xfrm>
              <a:off x="3308288" y="3743848"/>
              <a:ext cx="689100" cy="6891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2400" b="1">
                  <a:solidFill>
                    <a:schemeClr val="accent5"/>
                  </a:solidFill>
                  <a:latin typeface="Inter"/>
                  <a:ea typeface="Inter"/>
                  <a:cs typeface="Inter"/>
                  <a:sym typeface="Inter"/>
                </a:rPr>
                <a:t>3</a:t>
              </a:r>
              <a:endParaRPr sz="2400" b="1">
                <a:solidFill>
                  <a:schemeClr val="accent5"/>
                </a:solidFill>
                <a:latin typeface="Inter"/>
                <a:ea typeface="Inter"/>
                <a:cs typeface="Inter"/>
                <a:sym typeface="Inter"/>
              </a:endParaRPr>
            </a:p>
          </p:txBody>
        </p:sp>
      </p:grpSp>
      <p:grpSp>
        <p:nvGrpSpPr>
          <p:cNvPr id="1442" name="Google Shape;1442;p57"/>
          <p:cNvGrpSpPr/>
          <p:nvPr/>
        </p:nvGrpSpPr>
        <p:grpSpPr>
          <a:xfrm>
            <a:off x="5793380" y="1087884"/>
            <a:ext cx="2820164" cy="1031389"/>
            <a:chOff x="5146613" y="1303471"/>
            <a:chExt cx="2820164" cy="1031389"/>
          </a:xfrm>
        </p:grpSpPr>
        <p:grpSp>
          <p:nvGrpSpPr>
            <p:cNvPr id="1443" name="Google Shape;1443;p57"/>
            <p:cNvGrpSpPr/>
            <p:nvPr/>
          </p:nvGrpSpPr>
          <p:grpSpPr>
            <a:xfrm>
              <a:off x="5905385" y="1303471"/>
              <a:ext cx="2061392" cy="1031389"/>
              <a:chOff x="720000" y="1303475"/>
              <a:chExt cx="1899900" cy="1031389"/>
            </a:xfrm>
          </p:grpSpPr>
          <p:sp>
            <p:nvSpPr>
              <p:cNvPr id="1444" name="Google Shape;1444;p57"/>
              <p:cNvSpPr txBox="1"/>
              <p:nvPr/>
            </p:nvSpPr>
            <p:spPr>
              <a:xfrm>
                <a:off x="720000" y="1303475"/>
                <a:ext cx="1899900" cy="45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i="1">
                    <a:effectLst/>
                    <a:latin typeface="Times New Roman" panose="02020603050405020304" pitchFamily="18" charset="0"/>
                    <a:ea typeface="Aptos" panose="020B0004020202020204" pitchFamily="34" charset="0"/>
                  </a:defRPr>
                </a:lvl1pPr>
              </a:lstStyle>
              <a:p>
                <a:r>
                  <a:rPr lang="en-US">
                    <a:sym typeface="Inter"/>
                  </a:rPr>
                  <a:t>q =1</a:t>
                </a:r>
                <a:endParaRPr>
                  <a:sym typeface="Inter"/>
                </a:endParaRPr>
              </a:p>
            </p:txBody>
          </p:sp>
          <p:sp>
            <p:nvSpPr>
              <p:cNvPr id="1445" name="Google Shape;1445;p57"/>
              <p:cNvSpPr txBox="1"/>
              <p:nvPr/>
            </p:nvSpPr>
            <p:spPr>
              <a:xfrm>
                <a:off x="720000" y="1688364"/>
                <a:ext cx="1899900" cy="6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a:solidFill>
                      <a:schemeClr val="lt1"/>
                    </a:solidFill>
                    <a:latin typeface="Inter" panose="020B0604020202020204" charset="0"/>
                    <a:ea typeface="Inter" panose="020B0604020202020204" charset="0"/>
                    <a:cs typeface="Karla"/>
                  </a:defRPr>
                </a:lvl1pPr>
              </a:lstStyle>
              <a:p>
                <a:pPr algn="l"/>
                <a:r>
                  <a:rPr lang="en-US">
                    <a:sym typeface="Karla"/>
                  </a:rPr>
                  <a:t>Saturated Liquid feed (Dòng vào là Lỏng bão hòa)</a:t>
                </a:r>
                <a:endParaRPr>
                  <a:sym typeface="Karla"/>
                </a:endParaRPr>
              </a:p>
            </p:txBody>
          </p:sp>
        </p:grpSp>
        <p:sp>
          <p:nvSpPr>
            <p:cNvPr id="1446" name="Google Shape;1446;p57"/>
            <p:cNvSpPr/>
            <p:nvPr/>
          </p:nvSpPr>
          <p:spPr>
            <a:xfrm>
              <a:off x="5146613" y="1473525"/>
              <a:ext cx="689100" cy="6891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2400" b="1">
                  <a:solidFill>
                    <a:schemeClr val="accent5"/>
                  </a:solidFill>
                  <a:latin typeface="Inter"/>
                  <a:ea typeface="Inter"/>
                  <a:cs typeface="Inter"/>
                  <a:sym typeface="Inter"/>
                </a:rPr>
                <a:t>4</a:t>
              </a:r>
              <a:endParaRPr sz="2400" b="1">
                <a:solidFill>
                  <a:schemeClr val="accent5"/>
                </a:solidFill>
                <a:latin typeface="Inter"/>
                <a:ea typeface="Inter"/>
                <a:cs typeface="Inter"/>
                <a:sym typeface="Inter"/>
              </a:endParaRPr>
            </a:p>
          </p:txBody>
        </p:sp>
      </p:grpSp>
      <p:grpSp>
        <p:nvGrpSpPr>
          <p:cNvPr id="1452" name="Google Shape;1452;p57"/>
          <p:cNvGrpSpPr/>
          <p:nvPr/>
        </p:nvGrpSpPr>
        <p:grpSpPr>
          <a:xfrm>
            <a:off x="6179142" y="2222500"/>
            <a:ext cx="2815401" cy="1031389"/>
            <a:chOff x="5608575" y="2438087"/>
            <a:chExt cx="2815401" cy="1031389"/>
          </a:xfrm>
        </p:grpSpPr>
        <p:grpSp>
          <p:nvGrpSpPr>
            <p:cNvPr id="1453" name="Google Shape;1453;p57"/>
            <p:cNvGrpSpPr/>
            <p:nvPr/>
          </p:nvGrpSpPr>
          <p:grpSpPr>
            <a:xfrm>
              <a:off x="6362585" y="2438087"/>
              <a:ext cx="2061392" cy="1031389"/>
              <a:chOff x="720000" y="1303475"/>
              <a:chExt cx="1899900" cy="1031389"/>
            </a:xfrm>
          </p:grpSpPr>
          <p:sp>
            <p:nvSpPr>
              <p:cNvPr id="1454" name="Google Shape;1454;p57"/>
              <p:cNvSpPr txBox="1"/>
              <p:nvPr/>
            </p:nvSpPr>
            <p:spPr>
              <a:xfrm>
                <a:off x="720000" y="1303475"/>
                <a:ext cx="1899900" cy="45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i="1">
                    <a:effectLst/>
                    <a:latin typeface="Times New Roman" panose="02020603050405020304" pitchFamily="18" charset="0"/>
                    <a:ea typeface="Aptos" panose="020B0004020202020204" pitchFamily="34" charset="0"/>
                  </a:defRPr>
                </a:lvl1pPr>
              </a:lstStyle>
              <a:p>
                <a:r>
                  <a:rPr lang="en-US"/>
                  <a:t>q &gt; 1 </a:t>
                </a:r>
                <a:endParaRPr>
                  <a:sym typeface="Inter"/>
                </a:endParaRPr>
              </a:p>
            </p:txBody>
          </p:sp>
          <p:sp>
            <p:nvSpPr>
              <p:cNvPr id="1455" name="Google Shape;1455;p57"/>
              <p:cNvSpPr txBox="1"/>
              <p:nvPr/>
            </p:nvSpPr>
            <p:spPr>
              <a:xfrm>
                <a:off x="720000" y="1688364"/>
                <a:ext cx="1899900" cy="6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lt1"/>
                    </a:solidFill>
                    <a:latin typeface="Inter" panose="020B0604020202020204" charset="0"/>
                    <a:ea typeface="Inter" panose="020B0604020202020204" charset="0"/>
                    <a:cs typeface="Karla"/>
                    <a:sym typeface="Karla"/>
                  </a:rPr>
                  <a:t>Subcooled Liquid Feed (Dòng vào là Lỏng dưới điểm nhiệt bão hòa)</a:t>
                </a:r>
                <a:endParaRPr>
                  <a:solidFill>
                    <a:schemeClr val="lt1"/>
                  </a:solidFill>
                  <a:latin typeface="Inter" panose="020B0604020202020204" charset="0"/>
                  <a:ea typeface="Inter" panose="020B0604020202020204" charset="0"/>
                  <a:cs typeface="Karla"/>
                  <a:sym typeface="Karla"/>
                </a:endParaRPr>
              </a:p>
            </p:txBody>
          </p:sp>
        </p:grpSp>
        <p:sp>
          <p:nvSpPr>
            <p:cNvPr id="1456" name="Google Shape;1456;p57"/>
            <p:cNvSpPr/>
            <p:nvPr/>
          </p:nvSpPr>
          <p:spPr>
            <a:xfrm>
              <a:off x="5608575" y="2609232"/>
              <a:ext cx="689100" cy="689100"/>
            </a:xfrm>
            <a:prstGeom prst="teardrop">
              <a:avLst>
                <a:gd name="adj" fmla="val 10000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2400" b="1">
                  <a:solidFill>
                    <a:schemeClr val="accent5"/>
                  </a:solidFill>
                  <a:latin typeface="Inter"/>
                  <a:ea typeface="Inter"/>
                  <a:cs typeface="Inter"/>
                  <a:sym typeface="Inter"/>
                </a:rPr>
                <a:t>5</a:t>
              </a:r>
              <a:endParaRPr sz="2400" b="1">
                <a:solidFill>
                  <a:schemeClr val="accent5"/>
                </a:solidFill>
                <a:latin typeface="Inter"/>
                <a:ea typeface="Inter"/>
                <a:cs typeface="Inter"/>
                <a:sym typeface="Inter"/>
              </a:endParaRPr>
            </a:p>
          </p:txBody>
        </p:sp>
      </p:grpSp>
      <p:pic>
        <p:nvPicPr>
          <p:cNvPr id="2" name="Picture 1" descr="A diagram of a graph&#10;&#10;Description automatically generated">
            <a:extLst>
              <a:ext uri="{FF2B5EF4-FFF2-40B4-BE49-F238E27FC236}">
                <a16:creationId xmlns:a16="http://schemas.microsoft.com/office/drawing/2014/main" id="{B9AE787B-F25A-2A35-DEBB-ECD32D4B6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677" y="1184398"/>
            <a:ext cx="2126645" cy="3407977"/>
          </a:xfrm>
          <a:prstGeom prst="rect">
            <a:avLst/>
          </a:prstGeom>
        </p:spPr>
      </p:pic>
    </p:spTree>
  </p:cSld>
  <p:clrMapOvr>
    <a:masterClrMapping/>
  </p:clrMapOvr>
</p:sld>
</file>

<file path=ppt/theme/theme1.xml><?xml version="1.0" encoding="utf-8"?>
<a:theme xmlns:a="http://schemas.openxmlformats.org/drawingml/2006/main" name="Petroleum Products Company Profile Infographics by Slidesgo">
  <a:themeElements>
    <a:clrScheme name="Simple Light">
      <a:dk1>
        <a:srgbClr val="202124"/>
      </a:dk1>
      <a:lt1>
        <a:srgbClr val="36383C"/>
      </a:lt1>
      <a:dk2>
        <a:srgbClr val="94979C"/>
      </a:dk2>
      <a:lt2>
        <a:srgbClr val="F3F3F3"/>
      </a:lt2>
      <a:accent1>
        <a:srgbClr val="E63613"/>
      </a:accent1>
      <a:accent2>
        <a:srgbClr val="C22C0E"/>
      </a:accent2>
      <a:accent3>
        <a:srgbClr val="F06C52"/>
      </a:accent3>
      <a:accent4>
        <a:srgbClr val="E2E2E2"/>
      </a:accent4>
      <a:accent5>
        <a:srgbClr val="FFFFFF"/>
      </a:accent5>
      <a:accent6>
        <a:srgbClr val="FFFFFF"/>
      </a:accent6>
      <a:hlink>
        <a:srgbClr val="3638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1793</Words>
  <Application>Microsoft Office PowerPoint</Application>
  <PresentationFormat>On-screen Show (16:9)</PresentationFormat>
  <Paragraphs>192</Paragraphs>
  <Slides>27</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Cambria</vt:lpstr>
      <vt:lpstr>Inter Boldy</vt:lpstr>
      <vt:lpstr>Inter Bold</vt:lpstr>
      <vt:lpstr>Roboto Condensed Light</vt:lpstr>
      <vt:lpstr>Calibri</vt:lpstr>
      <vt:lpstr>Inter Boldy)</vt:lpstr>
      <vt:lpstr>Arimo</vt:lpstr>
      <vt:lpstr>Arial</vt:lpstr>
      <vt:lpstr>Times New Roman</vt:lpstr>
      <vt:lpstr>Wingdings</vt:lpstr>
      <vt:lpstr>Cambria Math</vt:lpstr>
      <vt:lpstr>Symbol</vt:lpstr>
      <vt:lpstr>Inter</vt:lpstr>
      <vt:lpstr>Karla</vt:lpstr>
      <vt:lpstr>Petroleum Products Company Profile Infographics by Slidesgo</vt:lpstr>
      <vt:lpstr>PowerPoint Presentation</vt:lpstr>
      <vt:lpstr>NỘI DUNG BÁO CÁO</vt:lpstr>
      <vt:lpstr>1. KHÁI QUÁT CHUNG VỀ THÁP CHƯNG CẤT </vt:lpstr>
      <vt:lpstr>Thành phần của tháp chưng cất</vt:lpstr>
      <vt:lpstr>PowerPoint Presentation</vt:lpstr>
      <vt:lpstr>PowerPoint Presentation</vt:lpstr>
      <vt:lpstr>Có 2 loại tháp chưng cất phổ biến</vt:lpstr>
      <vt:lpstr>PowerPoint Presentation</vt:lpstr>
      <vt:lpstr>q-line</vt:lpstr>
      <vt:lpstr>2. TỔNG QUAN VỀ PHƯƠNG PHÁP MCCABE THIELE</vt:lpstr>
      <vt:lpstr>PowerPoint Presentation</vt:lpstr>
      <vt:lpstr>PowerPoint Presentation</vt:lpstr>
      <vt:lpstr>PowerPoint Presentation</vt:lpstr>
      <vt:lpstr>PowerPoint Presentation</vt:lpstr>
      <vt:lpstr>PowerPoint Presentation</vt:lpstr>
      <vt:lpstr>3. KHẢO SÁT SỰ TÁC ĐỘNG KHI GIA NHIỆT DÒNG DẦU VÀO</vt:lpstr>
      <vt:lpstr>PowerPoint Presentation</vt:lpstr>
      <vt:lpstr>PowerPoint Presentation</vt:lpstr>
      <vt:lpstr>4. ỨNG DỤNG PHƯƠNG PHÁP MCCABE THIELE CHO BÀI TOÁN THIẾT KẾ THÁP CHƯNG CẤT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2 CHỦ ĐỀ 3</dc:title>
  <cp:lastModifiedBy>Nguyen Le</cp:lastModifiedBy>
  <cp:revision>20</cp:revision>
  <dcterms:modified xsi:type="dcterms:W3CDTF">2024-06-01T08:17:51Z</dcterms:modified>
</cp:coreProperties>
</file>